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oto Sans" panose="020B0600000101010101" charset="0"/>
      <p:regular r:id="rId16"/>
      <p:bold r:id="rId17"/>
      <p:italic r:id="rId18"/>
      <p:boldItalic r:id="rId19"/>
    </p:embeddedFont>
    <p:embeddedFont>
      <p:font typeface="Noto Sans Medium" panose="020B0600000101010101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ArTS+v0ATagExhgU65zieYXnk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5.png"/><Relationship Id="rId18" Type="http://schemas.openxmlformats.org/officeDocument/2006/relationships/image" Target="../media/image42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12" Type="http://schemas.openxmlformats.org/officeDocument/2006/relationships/image" Target="../media/image39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2.png"/><Relationship Id="rId5" Type="http://schemas.openxmlformats.org/officeDocument/2006/relationships/image" Target="../media/image14.png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13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13.png"/><Relationship Id="rId10" Type="http://schemas.openxmlformats.org/officeDocument/2006/relationships/image" Target="../media/image53.png"/><Relationship Id="rId4" Type="http://schemas.openxmlformats.org/officeDocument/2006/relationships/image" Target="../media/image12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1.png"/><Relationship Id="rId3" Type="http://schemas.openxmlformats.org/officeDocument/2006/relationships/image" Target="../media/image50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1.png"/><Relationship Id="rId5" Type="http://schemas.openxmlformats.org/officeDocument/2006/relationships/image" Target="../media/image2.png"/><Relationship Id="rId15" Type="http://schemas.openxmlformats.org/officeDocument/2006/relationships/image" Target="../media/image46.png"/><Relationship Id="rId10" Type="http://schemas.openxmlformats.org/officeDocument/2006/relationships/image" Target="../media/image60.jpg"/><Relationship Id="rId4" Type="http://schemas.openxmlformats.org/officeDocument/2006/relationships/image" Target="../media/image1.png"/><Relationship Id="rId9" Type="http://schemas.openxmlformats.org/officeDocument/2006/relationships/image" Target="../media/image59.jp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4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0000">
            <a:off x="1473200" y="1143000"/>
            <a:ext cx="15240000" cy="11861800"/>
          </a:xfrm>
          <a:prstGeom prst="rect">
            <a:avLst/>
          </a:prstGeom>
          <a:noFill/>
          <a:ln>
            <a:noFill/>
          </a:ln>
          <a:effectLst>
            <a:outerShdw dist="182495" dir="2880000">
              <a:srgbClr val="000000">
                <a:alpha val="9803"/>
              </a:srgbClr>
            </a:outerShdw>
          </a:effectLst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8300" y="1193800"/>
            <a:ext cx="15062200" cy="7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1000" y="3289300"/>
            <a:ext cx="15049500" cy="7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2044700" y="6096000"/>
            <a:ext cx="98425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980000">
            <a:off x="16891000" y="8178800"/>
            <a:ext cx="838200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980000">
            <a:off x="15240000" y="6642100"/>
            <a:ext cx="838200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">
            <a:off x="13373100" y="2108200"/>
            <a:ext cx="4241800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40000">
            <a:off x="3746500" y="7886700"/>
            <a:ext cx="533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75000" y="2159000"/>
            <a:ext cx="8636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380000">
            <a:off x="13042900" y="6337300"/>
            <a:ext cx="127000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300000">
            <a:off x="6464300" y="2298700"/>
            <a:ext cx="29337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3">
            <a:alphaModFix amt="40000"/>
          </a:blip>
          <a:srcRect/>
          <a:stretch/>
        </p:blipFill>
        <p:spPr>
          <a:xfrm rot="-780000">
            <a:off x="13843000" y="1955800"/>
            <a:ext cx="14732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 rot="600000">
            <a:off x="14008100" y="2984500"/>
            <a:ext cx="3378200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endParaRPr/>
          </a:p>
          <a:p>
            <a:pPr marL="0" marR="0" lvl="0" indent="0" algn="ctr" rtl="0">
              <a:lnSpc>
                <a:spcPct val="11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이런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학생에게</a:t>
            </a:r>
            <a:endParaRPr/>
          </a:p>
          <a:p>
            <a:pPr marL="0" marR="0" lvl="0" indent="0" algn="ctr" rtl="0">
              <a:lnSpc>
                <a:spcPct val="11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추천해요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3518036" y="2623992"/>
            <a:ext cx="8961108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6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고교학점제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진로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선택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교과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안내</a:t>
            </a:r>
            <a:endParaRPr dirty="0"/>
          </a:p>
        </p:txBody>
      </p:sp>
      <p:sp>
        <p:nvSpPr>
          <p:cNvPr id="98" name="Google Shape;98;p1"/>
          <p:cNvSpPr txBox="1"/>
          <p:nvPr/>
        </p:nvSpPr>
        <p:spPr>
          <a:xfrm rot="-240000">
            <a:off x="4076700" y="8267700"/>
            <a:ext cx="40640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11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길벗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교과서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3644900" y="4140200"/>
            <a:ext cx="104267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7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000" b="0" i="0" u="none" strike="noStrike" cap="none">
                <a:solidFill>
                  <a:srgbClr val="EB5757"/>
                </a:solidFill>
                <a:latin typeface="Calibri"/>
                <a:ea typeface="Calibri"/>
                <a:cs typeface="Calibri"/>
                <a:sym typeface="Calibri"/>
              </a:rPr>
              <a:t>고등학교</a:t>
            </a:r>
            <a:endParaRPr/>
          </a:p>
          <a:p>
            <a:pPr marL="0" marR="0" lvl="0" indent="0" algn="l" rtl="0">
              <a:lnSpc>
                <a:spcPct val="97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1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1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4F8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0000">
            <a:off x="977900" y="762000"/>
            <a:ext cx="16141700" cy="119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812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5384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4200" y="2692400"/>
            <a:ext cx="12433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27400" y="3898900"/>
            <a:ext cx="104013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13200" y="4216400"/>
            <a:ext cx="3225800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7080000">
            <a:off x="16217900" y="4775200"/>
            <a:ext cx="3581400" cy="59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200000">
            <a:off x="190500" y="4800600"/>
            <a:ext cx="123190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509500" y="4013200"/>
            <a:ext cx="3632200" cy="66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4219864" y="4216400"/>
            <a:ext cx="3117273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ko-KR" sz="3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3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3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ko-KR" sz="3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는</a:t>
            </a:r>
            <a:endParaRPr sz="3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4597400" y="5664200"/>
            <a:ext cx="8420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13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권의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동서양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고전에서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발췌한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내용을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직접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읽고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 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그것이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 </a:t>
            </a:r>
            <a:endParaRPr/>
          </a:p>
          <a:p>
            <a:pPr marL="0" marR="0" lvl="0" indent="0" algn="l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현재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나의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삶에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어떤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의미가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있는지를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탐구하는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과목입니다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 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4597400" y="6997700"/>
            <a:ext cx="8420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인간의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삶에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대한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여러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가지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근본적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질문에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대한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생각을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 </a:t>
            </a:r>
            <a:endParaRPr/>
          </a:p>
          <a:p>
            <a:pPr marL="0" marR="0" lvl="0" indent="0" algn="l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깊이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있게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할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수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있습니다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2273300" y="1511300"/>
            <a:ext cx="141224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4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</a:t>
            </a:r>
            <a:r>
              <a:rPr lang="ko-KR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</a:t>
            </a:r>
            <a:r>
              <a:rPr lang="ko-KR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는</a:t>
            </a: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어떤</a:t>
            </a: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과목인가요</a:t>
            </a: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4F8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0000">
            <a:off x="977900" y="762000"/>
            <a:ext cx="16141700" cy="119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812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5384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4200" y="2692400"/>
            <a:ext cx="12433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140000">
            <a:off x="17335500" y="2171700"/>
            <a:ext cx="10414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80000">
            <a:off x="215900" y="3403600"/>
            <a:ext cx="5461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0000">
            <a:off x="3035300" y="3975100"/>
            <a:ext cx="5956300" cy="5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9">
            <a:alphaModFix amt="40000"/>
          </a:blip>
          <a:srcRect/>
          <a:stretch/>
        </p:blipFill>
        <p:spPr>
          <a:xfrm rot="-780000">
            <a:off x="5283200" y="3822700"/>
            <a:ext cx="14478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87100" y="5842000"/>
            <a:ext cx="5422900" cy="54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 rot="180000">
            <a:off x="3492500" y="4787900"/>
            <a:ext cx="5130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86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인문학이란</a:t>
            </a:r>
            <a:r>
              <a:rPr lang="ko-K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 rot="180000">
            <a:off x="3035300" y="5791200"/>
            <a:ext cx="5778500" cy="2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52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문학</a:t>
            </a:r>
            <a:r>
              <a:rPr lang="ko-KR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ko-KR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철학</a:t>
            </a:r>
            <a:r>
              <a:rPr lang="ko-KR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ko-KR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역사</a:t>
            </a:r>
            <a:r>
              <a:rPr lang="ko-KR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ko-KR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예술</a:t>
            </a:r>
            <a:r>
              <a:rPr lang="ko-KR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ko-KR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음악</a:t>
            </a:r>
            <a:r>
              <a:rPr lang="ko-KR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ctr" rtl="0">
              <a:lnSpc>
                <a:spcPct val="1352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언어</a:t>
            </a:r>
            <a:r>
              <a:rPr lang="ko-KR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ko-KR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종교</a:t>
            </a:r>
            <a:r>
              <a:rPr lang="ko-KR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등의</a:t>
            </a:r>
            <a:r>
              <a:rPr lang="ko-KR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학문을</a:t>
            </a:r>
            <a:r>
              <a:rPr lang="ko-KR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통해</a:t>
            </a:r>
            <a:endParaRPr/>
          </a:p>
          <a:p>
            <a:pPr marL="0" marR="0" lvl="0" indent="0" algn="ctr" rtl="0">
              <a:lnSpc>
                <a:spcPct val="1352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인간을</a:t>
            </a:r>
            <a:r>
              <a:rPr lang="ko-KR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탐구하는</a:t>
            </a:r>
            <a:r>
              <a:rPr lang="ko-KR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학문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9080500" y="3721100"/>
            <a:ext cx="6489700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우리는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'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를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공부하며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</a:t>
            </a:r>
            <a:endParaRPr/>
          </a:p>
          <a:p>
            <a:pPr marL="0" marR="0" lvl="0" indent="0" algn="r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고전에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담긴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인문학적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의미를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이해하고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9652000" y="5003800"/>
            <a:ext cx="6489700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이러한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관점에서,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 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나의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일상에서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경험하는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 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주제들을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 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탐구하고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 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되돌아보는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시간을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 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갖습니다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2273300" y="1511300"/>
            <a:ext cx="141224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4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</a:t>
            </a:r>
            <a:r>
              <a:rPr lang="ko-KR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</a:t>
            </a:r>
            <a:r>
              <a:rPr lang="ko-KR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에서는</a:t>
            </a: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무엇을</a:t>
            </a: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배우나요</a:t>
            </a:r>
            <a:r>
              <a:rPr lang="ko-KR" sz="5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4F8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0000">
            <a:off x="977900" y="762000"/>
            <a:ext cx="16141700" cy="119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812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5384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4200" y="2692400"/>
            <a:ext cx="12433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4200" y="4102100"/>
            <a:ext cx="12433300" cy="55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920000">
            <a:off x="-762000" y="139700"/>
            <a:ext cx="1041400" cy="88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420000">
            <a:off x="15468600" y="5130800"/>
            <a:ext cx="3162300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9">
            <a:alphaModFix amt="70000"/>
          </a:blip>
          <a:srcRect/>
          <a:stretch/>
        </p:blipFill>
        <p:spPr>
          <a:xfrm rot="5400000">
            <a:off x="4724400" y="6883400"/>
            <a:ext cx="5041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24200" y="3035300"/>
            <a:ext cx="124333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3289300" y="3263900"/>
            <a:ext cx="38227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Ⅰ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성찰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대상으로서의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나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7416800" y="3263900"/>
            <a:ext cx="38227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Ⅱ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타인과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관계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맺기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11455400" y="3263900"/>
            <a:ext cx="38227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Ⅲ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자유와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평등</a:t>
            </a:r>
            <a:endParaRPr/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58100" y="4762500"/>
            <a:ext cx="17272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7810500" y="4826000"/>
            <a:ext cx="15621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관계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속의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나</a:t>
            </a:r>
            <a:endParaRPr dirty="0"/>
          </a:p>
        </p:txBody>
      </p:sp>
      <p:sp>
        <p:nvSpPr>
          <p:cNvPr id="153" name="Google Shape;153;p4"/>
          <p:cNvSpPr txBox="1"/>
          <p:nvPr/>
        </p:nvSpPr>
        <p:spPr>
          <a:xfrm>
            <a:off x="7937500" y="5651500"/>
            <a:ext cx="20955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『금강경』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롤스의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정의론』</a:t>
            </a:r>
            <a:endParaRPr/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9">
            <a:alphaModFix amt="70000"/>
          </a:blip>
          <a:srcRect/>
          <a:stretch/>
        </p:blipFill>
        <p:spPr>
          <a:xfrm rot="5400000">
            <a:off x="8839200" y="6883400"/>
            <a:ext cx="5041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823700" y="4762500"/>
            <a:ext cx="16510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11823700" y="4826000"/>
            <a:ext cx="16510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자유와</a:t>
            </a: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평등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12026900" y="5651500"/>
            <a:ext cx="34036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장자의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장자』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칸트의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윤리형이상학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정초』</a:t>
            </a:r>
            <a:endParaRPr/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658100" y="7213600"/>
            <a:ext cx="16510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/>
          <p:nvPr/>
        </p:nvSpPr>
        <p:spPr>
          <a:xfrm>
            <a:off x="7772399" y="7277100"/>
            <a:ext cx="151865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진정한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우정</a:t>
            </a:r>
            <a:endParaRPr dirty="0"/>
          </a:p>
        </p:txBody>
      </p:sp>
      <p:sp>
        <p:nvSpPr>
          <p:cNvPr id="160" name="Google Shape;160;p4"/>
          <p:cNvSpPr txBox="1"/>
          <p:nvPr/>
        </p:nvSpPr>
        <p:spPr>
          <a:xfrm>
            <a:off x="7886700" y="7924800"/>
            <a:ext cx="26289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공자의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논어』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아리스토텔레스의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 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『니코마코스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윤리학』</a:t>
            </a:r>
            <a:endParaRPr/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23700" y="7213600"/>
            <a:ext cx="9906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 txBox="1"/>
          <p:nvPr/>
        </p:nvSpPr>
        <p:spPr>
          <a:xfrm>
            <a:off x="11874500" y="7289800"/>
            <a:ext cx="8763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능력</a:t>
            </a:r>
            <a:endParaRPr dirty="0"/>
          </a:p>
        </p:txBody>
      </p:sp>
      <p:sp>
        <p:nvSpPr>
          <p:cNvPr id="163" name="Google Shape;163;p4"/>
          <p:cNvSpPr txBox="1"/>
          <p:nvPr/>
        </p:nvSpPr>
        <p:spPr>
          <a:xfrm>
            <a:off x="12052300" y="8153400"/>
            <a:ext cx="26543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롤스의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정의론』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순자의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순자』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83000" y="7226300"/>
            <a:ext cx="16510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3754436" y="7275512"/>
            <a:ext cx="15875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고통과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쾌락</a:t>
            </a:r>
            <a:endParaRPr dirty="0"/>
          </a:p>
        </p:txBody>
      </p:sp>
      <p:sp>
        <p:nvSpPr>
          <p:cNvPr id="166" name="Google Shape;166;p4"/>
          <p:cNvSpPr txBox="1"/>
          <p:nvPr/>
        </p:nvSpPr>
        <p:spPr>
          <a:xfrm>
            <a:off x="3822700" y="8115300"/>
            <a:ext cx="33147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에피쿠로스의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쾌락』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석가모니의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숫타니파타』</a:t>
            </a:r>
            <a:endParaRPr/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94100" y="4762500"/>
            <a:ext cx="19939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 txBox="1"/>
          <p:nvPr/>
        </p:nvSpPr>
        <p:spPr>
          <a:xfrm>
            <a:off x="3733800" y="4813300"/>
            <a:ext cx="18542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나의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몸과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마음</a:t>
            </a:r>
            <a:endParaRPr dirty="0"/>
          </a:p>
        </p:txBody>
      </p:sp>
      <p:sp>
        <p:nvSpPr>
          <p:cNvPr id="169" name="Google Shape;169;p4"/>
          <p:cNvSpPr txBox="1"/>
          <p:nvPr/>
        </p:nvSpPr>
        <p:spPr>
          <a:xfrm>
            <a:off x="3822700" y="5651500"/>
            <a:ext cx="26670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이이의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격몽요결』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세이건의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코스모스』</a:t>
            </a:r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436100" y="4762500"/>
            <a:ext cx="1536700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372600" y="7200900"/>
            <a:ext cx="1473200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2865100" y="7213600"/>
            <a:ext cx="1155700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4097000" y="7213600"/>
            <a:ext cx="11557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/>
          <p:nvPr/>
        </p:nvSpPr>
        <p:spPr>
          <a:xfrm>
            <a:off x="9588500" y="4826000"/>
            <a:ext cx="13843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관계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맺기</a:t>
            </a:r>
            <a:endParaRPr dirty="0"/>
          </a:p>
        </p:txBody>
      </p:sp>
      <p:sp>
        <p:nvSpPr>
          <p:cNvPr id="175" name="Google Shape;175;p4"/>
          <p:cNvSpPr txBox="1"/>
          <p:nvPr/>
        </p:nvSpPr>
        <p:spPr>
          <a:xfrm>
            <a:off x="9512300" y="7289800"/>
            <a:ext cx="13335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참된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사랑</a:t>
            </a:r>
            <a:endParaRPr dirty="0"/>
          </a:p>
        </p:txBody>
      </p:sp>
      <p:sp>
        <p:nvSpPr>
          <p:cNvPr id="176" name="Google Shape;176;p4"/>
          <p:cNvSpPr txBox="1"/>
          <p:nvPr/>
        </p:nvSpPr>
        <p:spPr>
          <a:xfrm>
            <a:off x="12966700" y="7289800"/>
            <a:ext cx="939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불평등</a:t>
            </a:r>
            <a:endParaRPr dirty="0"/>
          </a:p>
        </p:txBody>
      </p:sp>
      <p:sp>
        <p:nvSpPr>
          <p:cNvPr id="177" name="Google Shape;177;p4"/>
          <p:cNvSpPr txBox="1"/>
          <p:nvPr/>
        </p:nvSpPr>
        <p:spPr>
          <a:xfrm>
            <a:off x="14198600" y="7289800"/>
            <a:ext cx="939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공정성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2286000" y="1574800"/>
            <a:ext cx="14097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4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교과서에는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어떤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내용을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담고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있나요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4F8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0000">
            <a:off x="977900" y="762000"/>
            <a:ext cx="16141700" cy="119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812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5384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4200" y="2692400"/>
            <a:ext cx="12433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4200" y="4102100"/>
            <a:ext cx="12433300" cy="55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920000">
            <a:off x="-762000" y="139700"/>
            <a:ext cx="1041400" cy="88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420000">
            <a:off x="15468600" y="5130800"/>
            <a:ext cx="3162300" cy="52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9">
            <a:alphaModFix amt="70000"/>
          </a:blip>
          <a:srcRect/>
          <a:stretch/>
        </p:blipFill>
        <p:spPr>
          <a:xfrm rot="5400000">
            <a:off x="4724400" y="6883400"/>
            <a:ext cx="5041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24200" y="3035300"/>
            <a:ext cx="124333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 txBox="1"/>
          <p:nvPr/>
        </p:nvSpPr>
        <p:spPr>
          <a:xfrm>
            <a:off x="3289300" y="3263900"/>
            <a:ext cx="38227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Ⅳ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다양성과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포용성</a:t>
            </a:r>
            <a:endParaRPr/>
          </a:p>
        </p:txBody>
      </p:sp>
      <p:sp>
        <p:nvSpPr>
          <p:cNvPr id="193" name="Google Shape;193;p5"/>
          <p:cNvSpPr txBox="1"/>
          <p:nvPr/>
        </p:nvSpPr>
        <p:spPr>
          <a:xfrm>
            <a:off x="7416800" y="3263900"/>
            <a:ext cx="38227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Ⅴ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공존과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지속가능성</a:t>
            </a:r>
            <a:endParaRPr/>
          </a:p>
        </p:txBody>
      </p:sp>
      <p:sp>
        <p:nvSpPr>
          <p:cNvPr id="194" name="Google Shape;194;p5"/>
          <p:cNvSpPr txBox="1"/>
          <p:nvPr/>
        </p:nvSpPr>
        <p:spPr>
          <a:xfrm>
            <a:off x="11455400" y="3263900"/>
            <a:ext cx="38227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Ⅵ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삶의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의미에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대한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물음</a:t>
            </a:r>
            <a:endParaRPr/>
          </a:p>
        </p:txBody>
      </p:sp>
      <p:sp>
        <p:nvSpPr>
          <p:cNvPr id="195" name="Google Shape;195;p5"/>
          <p:cNvSpPr txBox="1"/>
          <p:nvPr/>
        </p:nvSpPr>
        <p:spPr>
          <a:xfrm>
            <a:off x="7810500" y="4826000"/>
            <a:ext cx="14351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관계</a:t>
            </a: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속의</a:t>
            </a: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나</a:t>
            </a:r>
            <a:endParaRPr/>
          </a:p>
        </p:txBody>
      </p:sp>
      <p:sp>
        <p:nvSpPr>
          <p:cNvPr id="196" name="Google Shape;196;p5"/>
          <p:cNvSpPr txBox="1"/>
          <p:nvPr/>
        </p:nvSpPr>
        <p:spPr>
          <a:xfrm>
            <a:off x="7937500" y="5422900"/>
            <a:ext cx="30607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정약용의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목민심서』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프롬의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우리는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여전히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삶을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사랑하는가』</a:t>
            </a:r>
            <a:endParaRPr/>
          </a:p>
        </p:txBody>
      </p:sp>
      <p:pic>
        <p:nvPicPr>
          <p:cNvPr id="197" name="Google Shape;197;p5"/>
          <p:cNvPicPr preferRelativeResize="0"/>
          <p:nvPr/>
        </p:nvPicPr>
        <p:blipFill rotWithShape="1">
          <a:blip r:embed="rId9">
            <a:alphaModFix amt="70000"/>
          </a:blip>
          <a:srcRect/>
          <a:stretch/>
        </p:blipFill>
        <p:spPr>
          <a:xfrm rot="5400000">
            <a:off x="8839200" y="6883400"/>
            <a:ext cx="5041900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"/>
          <p:cNvSpPr txBox="1"/>
          <p:nvPr/>
        </p:nvSpPr>
        <p:spPr>
          <a:xfrm>
            <a:off x="12026900" y="5422900"/>
            <a:ext cx="34036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『신약』, 『꾸란』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큉의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세계윤리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구상』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엘리아데의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성과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속』</a:t>
            </a:r>
            <a:endParaRPr/>
          </a:p>
        </p:txBody>
      </p:sp>
      <p:pic>
        <p:nvPicPr>
          <p:cNvPr id="199" name="Google Shape;199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56259" y="7213600"/>
            <a:ext cx="185444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 txBox="1"/>
          <p:nvPr/>
        </p:nvSpPr>
        <p:spPr>
          <a:xfrm>
            <a:off x="7721600" y="7277100"/>
            <a:ext cx="14859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인간과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자연</a:t>
            </a:r>
            <a:endParaRPr dirty="0"/>
          </a:p>
        </p:txBody>
      </p:sp>
      <p:sp>
        <p:nvSpPr>
          <p:cNvPr id="201" name="Google Shape;201;p5"/>
          <p:cNvSpPr txBox="1"/>
          <p:nvPr/>
        </p:nvSpPr>
        <p:spPr>
          <a:xfrm>
            <a:off x="7886700" y="8153400"/>
            <a:ext cx="26289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카슨의</a:t>
            </a:r>
            <a:r>
              <a:rPr lang="ko-KR" sz="2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침묵의</a:t>
            </a:r>
            <a:r>
              <a:rPr lang="ko-KR" sz="2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봄』</a:t>
            </a:r>
            <a:endParaRPr dirty="0"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노자의</a:t>
            </a:r>
            <a:r>
              <a:rPr lang="ko-KR" sz="20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노자』</a:t>
            </a:r>
            <a:endParaRPr dirty="0"/>
          </a:p>
        </p:txBody>
      </p:sp>
      <p:sp>
        <p:nvSpPr>
          <p:cNvPr id="202" name="Google Shape;202;p5"/>
          <p:cNvSpPr txBox="1"/>
          <p:nvPr/>
        </p:nvSpPr>
        <p:spPr>
          <a:xfrm>
            <a:off x="12052300" y="7924800"/>
            <a:ext cx="26543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지눌의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수심결』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사르트르의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실존주의는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휴머니즘이다』</a:t>
            </a:r>
            <a:endParaRPr/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83000" y="7226300"/>
            <a:ext cx="28067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>
            <a:off x="3740148" y="7289800"/>
            <a:ext cx="26670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가상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세계와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현실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세계</a:t>
            </a:r>
            <a:endParaRPr dirty="0"/>
          </a:p>
        </p:txBody>
      </p:sp>
      <p:sp>
        <p:nvSpPr>
          <p:cNvPr id="205" name="Google Shape;205;p5"/>
          <p:cNvSpPr txBox="1"/>
          <p:nvPr/>
        </p:nvSpPr>
        <p:spPr>
          <a:xfrm>
            <a:off x="3822700" y="8115300"/>
            <a:ext cx="33147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스티븐슨의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스노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크래시』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장자의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장자』</a:t>
            </a:r>
            <a:endParaRPr/>
          </a:p>
        </p:txBody>
      </p:sp>
      <p:pic>
        <p:nvPicPr>
          <p:cNvPr id="206" name="Google Shape;20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94100" y="4762500"/>
            <a:ext cx="19939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"/>
          <p:cNvSpPr txBox="1"/>
          <p:nvPr/>
        </p:nvSpPr>
        <p:spPr>
          <a:xfrm>
            <a:off x="3733800" y="4813300"/>
            <a:ext cx="18097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서로</a:t>
            </a: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다른</a:t>
            </a: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의견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3822700" y="5651500"/>
            <a:ext cx="26670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밀의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자유론』</a:t>
            </a:r>
            <a:endParaRPr/>
          </a:p>
          <a:p>
            <a:pPr marL="0" marR="0" lvl="0" indent="0" algn="l" rtl="0">
              <a:lnSpc>
                <a:spcPct val="14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공자의</a:t>
            </a:r>
            <a:r>
              <a:rPr lang="ko-KR" sz="2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『</a:t>
            </a:r>
            <a:r>
              <a:rPr lang="ko-KR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논어』</a:t>
            </a:r>
            <a:endParaRPr/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638800" y="4762500"/>
            <a:ext cx="11557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"/>
          <p:cNvSpPr txBox="1"/>
          <p:nvPr/>
        </p:nvSpPr>
        <p:spPr>
          <a:xfrm>
            <a:off x="5740400" y="4838700"/>
            <a:ext cx="939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포용성</a:t>
            </a:r>
            <a:endParaRPr/>
          </a:p>
        </p:txBody>
      </p:sp>
      <p:pic>
        <p:nvPicPr>
          <p:cNvPr id="211" name="Google Shape;211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70800" y="4762500"/>
            <a:ext cx="16510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"/>
          <p:cNvSpPr txBox="1"/>
          <p:nvPr/>
        </p:nvSpPr>
        <p:spPr>
          <a:xfrm>
            <a:off x="7670800" y="4826000"/>
            <a:ext cx="16510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소유와</a:t>
            </a: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존재</a:t>
            </a:r>
            <a:endParaRPr/>
          </a:p>
        </p:txBody>
      </p:sp>
      <p:pic>
        <p:nvPicPr>
          <p:cNvPr id="213" name="Google Shape;213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372600" y="7213600"/>
            <a:ext cx="9906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"/>
          <p:cNvSpPr txBox="1"/>
          <p:nvPr/>
        </p:nvSpPr>
        <p:spPr>
          <a:xfrm>
            <a:off x="9423400" y="7289800"/>
            <a:ext cx="8763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상생</a:t>
            </a:r>
            <a:endParaRPr dirty="0"/>
          </a:p>
        </p:txBody>
      </p:sp>
      <p:pic>
        <p:nvPicPr>
          <p:cNvPr id="215" name="Google Shape;215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823700" y="4762500"/>
            <a:ext cx="9906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5"/>
          <p:cNvSpPr txBox="1"/>
          <p:nvPr/>
        </p:nvSpPr>
        <p:spPr>
          <a:xfrm>
            <a:off x="11874500" y="4826000"/>
            <a:ext cx="8763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종교</a:t>
            </a:r>
            <a:endParaRPr/>
          </a:p>
        </p:txBody>
      </p:sp>
      <p:pic>
        <p:nvPicPr>
          <p:cNvPr id="217" name="Google Shape;217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2865100" y="4762500"/>
            <a:ext cx="21717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"/>
          <p:cNvSpPr txBox="1"/>
          <p:nvPr/>
        </p:nvSpPr>
        <p:spPr>
          <a:xfrm>
            <a:off x="13004800" y="4813300"/>
            <a:ext cx="20828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삶의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윤리적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기준</a:t>
            </a:r>
            <a:endParaRPr dirty="0"/>
          </a:p>
        </p:txBody>
      </p:sp>
      <p:pic>
        <p:nvPicPr>
          <p:cNvPr id="219" name="Google Shape;219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874500" y="7213600"/>
            <a:ext cx="16510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/>
          <p:nvPr/>
        </p:nvSpPr>
        <p:spPr>
          <a:xfrm>
            <a:off x="11881854" y="7277100"/>
            <a:ext cx="1542046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유한한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인생</a:t>
            </a:r>
            <a:endParaRPr dirty="0"/>
          </a:p>
        </p:txBody>
      </p:sp>
      <p:pic>
        <p:nvPicPr>
          <p:cNvPr id="221" name="Google Shape;221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3589000" y="7213600"/>
            <a:ext cx="14732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"/>
          <p:cNvSpPr txBox="1"/>
          <p:nvPr/>
        </p:nvSpPr>
        <p:spPr>
          <a:xfrm>
            <a:off x="13728700" y="7289800"/>
            <a:ext cx="13081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삶의</a:t>
            </a:r>
            <a:r>
              <a:rPr lang="ko-K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의미</a:t>
            </a:r>
            <a:endParaRPr/>
          </a:p>
        </p:txBody>
      </p:sp>
      <p:sp>
        <p:nvSpPr>
          <p:cNvPr id="223" name="Google Shape;223;p5"/>
          <p:cNvSpPr txBox="1"/>
          <p:nvPr/>
        </p:nvSpPr>
        <p:spPr>
          <a:xfrm>
            <a:off x="2286000" y="1574800"/>
            <a:ext cx="14097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4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교과서에는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어떤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내용을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담고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있나요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4F8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0000">
            <a:off x="977900" y="762000"/>
            <a:ext cx="16141700" cy="119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812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5384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4300" y="4102100"/>
            <a:ext cx="7823200" cy="37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4300" y="8140700"/>
            <a:ext cx="7823200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4200" y="3530600"/>
            <a:ext cx="12433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548100" y="1384300"/>
            <a:ext cx="12065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880000">
            <a:off x="17462500" y="2844800"/>
            <a:ext cx="12065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320000">
            <a:off x="-228600" y="3721100"/>
            <a:ext cx="25908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97000" y="3022600"/>
            <a:ext cx="7251700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6"/>
          <p:cNvSpPr txBox="1"/>
          <p:nvPr/>
        </p:nvSpPr>
        <p:spPr>
          <a:xfrm>
            <a:off x="8026400" y="8699500"/>
            <a:ext cx="72263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이를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통해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내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삶과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진로를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깊게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성찰하고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탐구할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수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있습니다</a:t>
            </a:r>
            <a:r>
              <a:rPr lang="ko-KR" sz="23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.</a:t>
            </a:r>
            <a:endParaRPr/>
          </a:p>
        </p:txBody>
      </p:sp>
      <p:sp>
        <p:nvSpPr>
          <p:cNvPr id="239" name="Google Shape;239;p6"/>
          <p:cNvSpPr txBox="1"/>
          <p:nvPr/>
        </p:nvSpPr>
        <p:spPr>
          <a:xfrm>
            <a:off x="2984500" y="1701800"/>
            <a:ext cx="123063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4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</a:t>
            </a:r>
            <a:r>
              <a:rPr lang="ko-K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4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4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 </a:t>
            </a:r>
            <a:r>
              <a:rPr lang="ko-K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과목을</a:t>
            </a:r>
            <a:r>
              <a:rPr lang="ko-KR" sz="4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공부하면</a:t>
            </a:r>
            <a:endParaRPr/>
          </a:p>
          <a:p>
            <a:pPr marL="0" marR="0" lvl="0" indent="0" algn="ctr" rtl="0">
              <a:lnSpc>
                <a:spcPct val="1054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어떤</a:t>
            </a:r>
            <a:r>
              <a:rPr lang="ko-KR" sz="4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역량을</a:t>
            </a:r>
            <a:r>
              <a:rPr lang="ko-KR" sz="4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기를</a:t>
            </a:r>
            <a:r>
              <a:rPr lang="ko-KR" sz="4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수</a:t>
            </a:r>
            <a:r>
              <a:rPr lang="ko-KR" sz="4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있나요</a:t>
            </a:r>
            <a:r>
              <a:rPr lang="ko-KR" sz="4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/>
          </a:p>
        </p:txBody>
      </p:sp>
      <p:sp>
        <p:nvSpPr>
          <p:cNvPr id="240" name="Google Shape;240;p6"/>
          <p:cNvSpPr txBox="1"/>
          <p:nvPr/>
        </p:nvSpPr>
        <p:spPr>
          <a:xfrm>
            <a:off x="7226300" y="4394200"/>
            <a:ext cx="8813800" cy="3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767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윤리적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해결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방안을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찾고</a:t>
            </a:r>
            <a:endParaRPr dirty="0"/>
          </a:p>
          <a:p>
            <a:pPr marL="0" marR="0" lvl="0" indent="0" algn="ctr" rtl="0">
              <a:lnSpc>
                <a:spcPct val="1767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해결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방안을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고민하는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과정에서</a:t>
            </a:r>
            <a:endParaRPr dirty="0"/>
          </a:p>
          <a:p>
            <a:pPr marL="0" marR="0" lvl="0" indent="0" algn="ctr" rtl="0">
              <a:lnSpc>
                <a:spcPct val="1767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비판적이고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분석적인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사고력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도덕적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판단력과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상상력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</a:t>
            </a:r>
            <a:endParaRPr dirty="0"/>
          </a:p>
          <a:p>
            <a:pPr marL="0" marR="0" lvl="0" indent="0" algn="ctr" rtl="0">
              <a:lnSpc>
                <a:spcPct val="1767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내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진로와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관련하여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 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도덕적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앎을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 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행동으로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옮길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수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있는</a:t>
            </a:r>
            <a:endParaRPr dirty="0"/>
          </a:p>
          <a:p>
            <a:pPr marL="0" marR="0" lvl="0" indent="0" algn="ctr" rtl="0">
              <a:lnSpc>
                <a:spcPct val="1767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의지와</a:t>
            </a:r>
            <a:r>
              <a:rPr lang="ko-KR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역량을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 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기를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수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있습니다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. 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4F8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80000">
            <a:off x="15748000" y="-317500"/>
            <a:ext cx="5080000" cy="47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0000">
            <a:off x="977900" y="762000"/>
            <a:ext cx="16141700" cy="119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812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5384800"/>
            <a:ext cx="16141700" cy="4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60000">
            <a:off x="647700" y="-520700"/>
            <a:ext cx="17145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980000">
            <a:off x="18199100" y="7442200"/>
            <a:ext cx="8255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980000">
            <a:off x="16573500" y="5943600"/>
            <a:ext cx="8255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24200" y="2692400"/>
            <a:ext cx="12433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10000" y="5359400"/>
            <a:ext cx="4318000" cy="42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85400" y="5613400"/>
            <a:ext cx="46990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7"/>
          <p:cNvSpPr txBox="1"/>
          <p:nvPr/>
        </p:nvSpPr>
        <p:spPr>
          <a:xfrm>
            <a:off x="4597400" y="3771900"/>
            <a:ext cx="4610100" cy="1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고전의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원문을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 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직접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읽고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해석하면서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 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사상을</a:t>
            </a:r>
            <a:r>
              <a:rPr lang="en-US" alt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더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깊이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이해하고자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하는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학생</a:t>
            </a:r>
            <a:endParaRPr dirty="0"/>
          </a:p>
        </p:txBody>
      </p:sp>
      <p:sp>
        <p:nvSpPr>
          <p:cNvPr id="256" name="Google Shape;256;p7"/>
          <p:cNvSpPr txBox="1"/>
          <p:nvPr/>
        </p:nvSpPr>
        <p:spPr>
          <a:xfrm>
            <a:off x="11049000" y="3822700"/>
            <a:ext cx="4559300" cy="1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내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삶의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깊이를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더하여</a:t>
            </a:r>
            <a:endParaRPr/>
          </a:p>
          <a:p>
            <a:pPr marL="0" marR="0" lvl="0" indent="0" algn="l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인생에서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만나는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 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어려운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시기를</a:t>
            </a:r>
            <a:endParaRPr/>
          </a:p>
          <a:p>
            <a:pPr marL="0" marR="0" lvl="0" indent="0" algn="l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지혜롭게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극복하고자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하는</a:t>
            </a:r>
            <a:r>
              <a:rPr lang="ko-KR" sz="2500" b="0" i="0" u="none" strike="noStrike" cap="none">
                <a:solidFill>
                  <a:srgbClr val="000000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</a:t>
            </a:r>
            <a:r>
              <a:rPr lang="ko-KR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학생</a:t>
            </a:r>
            <a:endParaRPr/>
          </a:p>
        </p:txBody>
      </p:sp>
      <p:pic>
        <p:nvPicPr>
          <p:cNvPr id="257" name="Google Shape;257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25800" y="3886200"/>
            <a:ext cx="11684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12300" y="3962400"/>
            <a:ext cx="1333500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7"/>
          <p:cNvSpPr txBox="1"/>
          <p:nvPr/>
        </p:nvSpPr>
        <p:spPr>
          <a:xfrm>
            <a:off x="2286000" y="1574800"/>
            <a:ext cx="14097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4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과목은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어떤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학생에게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추천하나요</a:t>
            </a:r>
            <a:r>
              <a:rPr lang="ko-KR" sz="4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4F8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0000">
            <a:off x="1473200" y="774700"/>
            <a:ext cx="15240000" cy="11861800"/>
          </a:xfrm>
          <a:prstGeom prst="rect">
            <a:avLst/>
          </a:prstGeom>
          <a:noFill/>
          <a:ln>
            <a:noFill/>
          </a:ln>
          <a:effectLst>
            <a:outerShdw dist="182495" dir="2880000">
              <a:srgbClr val="000000">
                <a:alpha val="9803"/>
              </a:srgbClr>
            </a:outerShdw>
          </a:effectLst>
        </p:spPr>
      </p:pic>
      <p:pic>
        <p:nvPicPr>
          <p:cNvPr id="265" name="Google Shape;26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8300" y="825500"/>
            <a:ext cx="15062200" cy="7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1000" y="2933700"/>
            <a:ext cx="15049500" cy="7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2044700" y="5727700"/>
            <a:ext cx="98425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75000" y="1562100"/>
            <a:ext cx="8636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00000">
            <a:off x="3860800" y="1524000"/>
            <a:ext cx="35052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620000">
            <a:off x="17614900" y="3721100"/>
            <a:ext cx="6477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900000">
            <a:off x="17284700" y="6819900"/>
            <a:ext cx="6477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8"/>
          <p:cNvSpPr txBox="1"/>
          <p:nvPr/>
        </p:nvSpPr>
        <p:spPr>
          <a:xfrm>
            <a:off x="3746500" y="2044700"/>
            <a:ext cx="8556336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6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'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4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altLang="en-US" sz="4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’</a:t>
            </a:r>
            <a:r>
              <a:rPr lang="ko-KR" sz="4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꼭</a:t>
            </a:r>
            <a:r>
              <a:rPr lang="en-US" altLang="ko-KR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선택하세요</a:t>
            </a:r>
            <a:r>
              <a:rPr lang="ko-KR" sz="4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!</a:t>
            </a:r>
            <a:endParaRPr dirty="0"/>
          </a:p>
        </p:txBody>
      </p:sp>
      <p:sp>
        <p:nvSpPr>
          <p:cNvPr id="273" name="Google Shape;273;p8"/>
          <p:cNvSpPr txBox="1"/>
          <p:nvPr/>
        </p:nvSpPr>
        <p:spPr>
          <a:xfrm>
            <a:off x="3733800" y="8128000"/>
            <a:ext cx="120523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우리는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ko-KR" sz="3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인문학과</a:t>
            </a:r>
            <a:r>
              <a:rPr lang="ko-KR" sz="3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3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ko-KR" sz="3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를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배움으로써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자신의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가치관을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확립하고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altLang="ko-KR" dirty="0"/>
              <a:t> 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나 자신의 뿌리를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깊게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내릴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수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있습니다</a:t>
            </a:r>
            <a:r>
              <a:rPr lang="ko-KR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74" name="Google Shape;274;p8"/>
          <p:cNvSpPr txBox="1"/>
          <p:nvPr/>
        </p:nvSpPr>
        <p:spPr>
          <a:xfrm>
            <a:off x="3543300" y="3594100"/>
            <a:ext cx="120523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우리의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삶은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매우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깁니다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10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대부터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90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대까지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ctr" rtl="0">
              <a:lnSpc>
                <a:spcPct val="11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우리는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삶에서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흔들리는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순간을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많이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만납니다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75" name="Google Shape;275;p8"/>
          <p:cNvSpPr txBox="1"/>
          <p:nvPr/>
        </p:nvSpPr>
        <p:spPr>
          <a:xfrm>
            <a:off x="3568700" y="5562600"/>
            <a:ext cx="12052300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기나긴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삶에서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만나는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갈림길마다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사람들은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1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고전으로부터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지혜를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얻습니다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ctr" rtl="0">
              <a:lnSpc>
                <a:spcPct val="112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고전과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철학은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교양서와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자기계발서의 주요 소재입니다</a:t>
            </a:r>
            <a:r>
              <a:rPr lang="ko-KR"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4F8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860000">
            <a:off x="647700" y="-520700"/>
            <a:ext cx="17145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000">
            <a:off x="1473200" y="1143000"/>
            <a:ext cx="15240000" cy="11861800"/>
          </a:xfrm>
          <a:prstGeom prst="rect">
            <a:avLst/>
          </a:prstGeom>
          <a:noFill/>
          <a:ln>
            <a:noFill/>
          </a:ln>
          <a:effectLst>
            <a:outerShdw dist="182495" dir="2880000">
              <a:srgbClr val="000000">
                <a:alpha val="9803"/>
              </a:srgbClr>
            </a:outerShdw>
          </a:effectLst>
        </p:spPr>
      </p:pic>
      <p:pic>
        <p:nvPicPr>
          <p:cNvPr id="282" name="Google Shape;28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300" y="1193800"/>
            <a:ext cx="15062200" cy="7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1000" y="3289300"/>
            <a:ext cx="15049500" cy="7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2044700" y="6096000"/>
            <a:ext cx="98425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5700" y="2768600"/>
            <a:ext cx="39116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 title="길벗 윤리문제 탐구 표지 정면.jpg"/>
          <p:cNvPicPr preferRelativeResize="0"/>
          <p:nvPr/>
        </p:nvPicPr>
        <p:blipFill rotWithShape="1">
          <a:blip r:embed="rId9">
            <a:alphaModFix/>
          </a:blip>
          <a:srcRect t="1200" b="1200"/>
          <a:stretch/>
        </p:blipFill>
        <p:spPr>
          <a:xfrm>
            <a:off x="5499100" y="4813300"/>
            <a:ext cx="3340099" cy="419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 title="길벗 인문학과 윤리 표지 정면.jpg"/>
          <p:cNvPicPr preferRelativeResize="0"/>
          <p:nvPr/>
        </p:nvPicPr>
        <p:blipFill rotWithShape="1">
          <a:blip r:embed="rId10">
            <a:alphaModFix/>
          </a:blip>
          <a:srcRect t="1200" b="1200"/>
          <a:stretch/>
        </p:blipFill>
        <p:spPr>
          <a:xfrm>
            <a:off x="10375900" y="4813300"/>
            <a:ext cx="3340099" cy="419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55100" y="895350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200000">
            <a:off x="190500" y="4800600"/>
            <a:ext cx="123190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3180000">
            <a:off x="546100" y="5867400"/>
            <a:ext cx="5461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548100" y="1384300"/>
            <a:ext cx="12065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-5880000">
            <a:off x="17462500" y="2844800"/>
            <a:ext cx="12065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7513300" y="5651500"/>
            <a:ext cx="12065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5880000">
            <a:off x="16624300" y="7251700"/>
            <a:ext cx="12065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9"/>
          <p:cNvSpPr txBox="1"/>
          <p:nvPr/>
        </p:nvSpPr>
        <p:spPr>
          <a:xfrm>
            <a:off x="3746500" y="2108200"/>
            <a:ext cx="90297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6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선생님의</a:t>
            </a:r>
            <a:r>
              <a:rPr lang="ko-K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ko-KR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초를</a:t>
            </a:r>
            <a:r>
              <a:rPr lang="ko-K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아껴</a:t>
            </a:r>
            <a:r>
              <a:rPr lang="ko-K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드리는</a:t>
            </a:r>
            <a:r>
              <a:rPr lang="ko-K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정성</a:t>
            </a:r>
            <a:endParaRPr/>
          </a:p>
        </p:txBody>
      </p:sp>
      <p:sp>
        <p:nvSpPr>
          <p:cNvPr id="296" name="Google Shape;296;p9"/>
          <p:cNvSpPr txBox="1"/>
          <p:nvPr/>
        </p:nvSpPr>
        <p:spPr>
          <a:xfrm>
            <a:off x="3886200" y="3429000"/>
            <a:ext cx="123190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실력과</a:t>
            </a:r>
            <a:r>
              <a:rPr lang="ko-K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경험을</a:t>
            </a:r>
            <a:r>
              <a:rPr lang="ko-K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갖춘</a:t>
            </a:r>
            <a:r>
              <a:rPr lang="ko-K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집필진과</a:t>
            </a:r>
            <a:endParaRPr/>
          </a:p>
          <a:p>
            <a:pPr marL="0" marR="0" lvl="0" indent="0" algn="l" rtl="0">
              <a:lnSpc>
                <a:spcPct val="1419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윤리</a:t>
            </a:r>
            <a:r>
              <a:rPr lang="ko-K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교과서</a:t>
            </a:r>
            <a:r>
              <a:rPr lang="ko-K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개발</a:t>
            </a:r>
            <a:r>
              <a:rPr lang="ko-K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경험이</a:t>
            </a:r>
            <a:r>
              <a:rPr lang="ko-K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풍부한</a:t>
            </a:r>
            <a:r>
              <a:rPr lang="ko-K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편집진이</a:t>
            </a:r>
            <a:r>
              <a:rPr lang="ko-K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만든</a:t>
            </a:r>
            <a:r>
              <a:rPr lang="ko-K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길벗</a:t>
            </a:r>
            <a:r>
              <a:rPr lang="ko-K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교과서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522</Words>
  <Application>Microsoft Office PowerPoint</Application>
  <PresentationFormat>사용자 지정</PresentationFormat>
  <Paragraphs>100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Noto Sans Medium</vt:lpstr>
      <vt:lpstr>Arial</vt:lpstr>
      <vt:lpstr>Calibri</vt:lpstr>
      <vt:lpstr>Noto Sans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박재형</cp:lastModifiedBy>
  <cp:revision>3</cp:revision>
  <dcterms:created xsi:type="dcterms:W3CDTF">2006-08-16T00:00:00Z</dcterms:created>
  <dcterms:modified xsi:type="dcterms:W3CDTF">2025-07-17T06:40:48Z</dcterms:modified>
</cp:coreProperties>
</file>