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jf+SGe3zP6G3wpLkT6W9/yd8bX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3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8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86.jpg"/><Relationship Id="rId5" Type="http://schemas.openxmlformats.org/officeDocument/2006/relationships/image" Target="../media/image21.png"/><Relationship Id="rId15" Type="http://schemas.openxmlformats.org/officeDocument/2006/relationships/image" Target="../media/image88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12" Type="http://schemas.openxmlformats.org/officeDocument/2006/relationships/image" Target="../media/image24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13.png"/><Relationship Id="rId5" Type="http://schemas.openxmlformats.org/officeDocument/2006/relationships/image" Target="../media/image21.png"/><Relationship Id="rId15" Type="http://schemas.openxmlformats.org/officeDocument/2006/relationships/image" Target="../media/image48.png"/><Relationship Id="rId10" Type="http://schemas.openxmlformats.org/officeDocument/2006/relationships/image" Target="../media/image23.png"/><Relationship Id="rId19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3.png"/><Relationship Id="rId5" Type="http://schemas.openxmlformats.org/officeDocument/2006/relationships/image" Target="../media/image21.png"/><Relationship Id="rId15" Type="http://schemas.openxmlformats.org/officeDocument/2006/relationships/image" Target="../media/image57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Relationship Id="rId1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21.png"/><Relationship Id="rId15" Type="http://schemas.openxmlformats.org/officeDocument/2006/relationships/image" Target="../media/image58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8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66.png"/><Relationship Id="rId5" Type="http://schemas.openxmlformats.org/officeDocument/2006/relationships/image" Target="../media/image22.png"/><Relationship Id="rId10" Type="http://schemas.openxmlformats.org/officeDocument/2006/relationships/image" Target="../media/image65.png"/><Relationship Id="rId4" Type="http://schemas.openxmlformats.org/officeDocument/2006/relationships/image" Target="../media/image21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46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21.png"/><Relationship Id="rId15" Type="http://schemas.openxmlformats.org/officeDocument/2006/relationships/image" Target="../media/image22.png"/><Relationship Id="rId10" Type="http://schemas.openxmlformats.org/officeDocument/2006/relationships/image" Target="../media/image74.png"/><Relationship Id="rId19" Type="http://schemas.openxmlformats.org/officeDocument/2006/relationships/image" Target="../media/image79.png"/><Relationship Id="rId4" Type="http://schemas.openxmlformats.org/officeDocument/2006/relationships/image" Target="../media/image20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7.png"/><Relationship Id="rId1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46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2.png"/><Relationship Id="rId5" Type="http://schemas.openxmlformats.org/officeDocument/2006/relationships/image" Target="../media/image52.png"/><Relationship Id="rId15" Type="http://schemas.openxmlformats.org/officeDocument/2006/relationships/image" Target="../media/image68.png"/><Relationship Id="rId10" Type="http://schemas.openxmlformats.org/officeDocument/2006/relationships/image" Target="../media/image24.png"/><Relationship Id="rId19" Type="http://schemas.openxmlformats.org/officeDocument/2006/relationships/image" Target="../media/image85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Relationship Id="rId1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2E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 amt="65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900" y="-76200"/>
            <a:ext cx="18440400" cy="105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 amt="67000"/>
          </a:blip>
          <a:srcRect/>
          <a:stretch/>
        </p:blipFill>
        <p:spPr>
          <a:xfrm>
            <a:off x="647700" y="635000"/>
            <a:ext cx="16941800" cy="90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0000">
            <a:off x="2260600" y="1651000"/>
            <a:ext cx="2336800" cy="2298700"/>
          </a:xfrm>
          <a:prstGeom prst="rect">
            <a:avLst/>
          </a:prstGeom>
          <a:noFill/>
          <a:ln>
            <a:noFill/>
          </a:ln>
          <a:effectLst>
            <a:outerShdw blurRad="46172" dist="141651" dir="20460000">
              <a:srgbClr val="000000">
                <a:alpha val="23921"/>
              </a:srgbClr>
            </a:outerShdw>
          </a:effectLst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600000">
            <a:off x="165100" y="1524000"/>
            <a:ext cx="232410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68900" y="1371600"/>
            <a:ext cx="7950200" cy="7759700"/>
          </a:xfrm>
          <a:prstGeom prst="rect">
            <a:avLst/>
          </a:prstGeom>
          <a:noFill/>
          <a:ln>
            <a:noFill/>
          </a:ln>
          <a:effectLst>
            <a:outerShdw blurRad="224879" dist="179070" dir="4080000">
              <a:srgbClr val="000000">
                <a:alpha val="14901"/>
              </a:srgbClr>
            </a:outerShdw>
          </a:effectLst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260000">
            <a:off x="1143000" y="3429000"/>
            <a:ext cx="3492500" cy="3759200"/>
          </a:xfrm>
          <a:prstGeom prst="rect">
            <a:avLst/>
          </a:prstGeom>
          <a:noFill/>
          <a:ln>
            <a:noFill/>
          </a:ln>
          <a:effectLst>
            <a:outerShdw blurRad="75840" dist="80551" dir="15660000">
              <a:srgbClr val="231F20">
                <a:alpha val="29803"/>
              </a:srgbClr>
            </a:outerShdw>
          </a:effectLst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540000">
            <a:off x="1358900" y="3606800"/>
            <a:ext cx="3149600" cy="29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380000">
            <a:off x="13754100" y="1435100"/>
            <a:ext cx="3098800" cy="3340100"/>
          </a:xfrm>
          <a:prstGeom prst="rect">
            <a:avLst/>
          </a:prstGeom>
          <a:noFill/>
          <a:ln>
            <a:noFill/>
          </a:ln>
          <a:effectLst>
            <a:outerShdw blurRad="155887" dist="71621" dir="16620000">
              <a:srgbClr val="231F20">
                <a:alpha val="40000"/>
              </a:srgbClr>
            </a:outerShdw>
          </a:effectLst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420000">
            <a:off x="13881100" y="1587500"/>
            <a:ext cx="27940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819900" y="7645400"/>
            <a:ext cx="4635500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120900" y="3073400"/>
            <a:ext cx="609600" cy="596900"/>
          </a:xfrm>
          <a:prstGeom prst="rect">
            <a:avLst/>
          </a:prstGeom>
          <a:noFill/>
          <a:ln>
            <a:noFill/>
          </a:ln>
          <a:effectLst>
            <a:outerShdw blurRad="3996" dist="64312" dir="3480000">
              <a:srgbClr val="000000">
                <a:alpha val="18823"/>
              </a:srgbClr>
            </a:outerShdw>
          </a:effectLst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405100" y="1384300"/>
            <a:ext cx="558800" cy="546100"/>
          </a:xfrm>
          <a:prstGeom prst="rect">
            <a:avLst/>
          </a:prstGeom>
          <a:noFill/>
          <a:ln>
            <a:noFill/>
          </a:ln>
          <a:effectLst>
            <a:outerShdw blurRad="3405" dist="59372" dir="3480000">
              <a:srgbClr val="000000">
                <a:alpha val="18823"/>
              </a:srgbClr>
            </a:outerShdw>
          </a:effectLst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6">
            <a:alphaModFix amt="68000"/>
          </a:blip>
          <a:srcRect/>
          <a:stretch/>
        </p:blipFill>
        <p:spPr>
          <a:xfrm rot="-600000">
            <a:off x="5283200" y="6718300"/>
            <a:ext cx="1854200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360000">
            <a:off x="13855700" y="5600700"/>
            <a:ext cx="2603500" cy="3048000"/>
          </a:xfrm>
          <a:prstGeom prst="rect">
            <a:avLst/>
          </a:prstGeom>
          <a:noFill/>
          <a:ln>
            <a:noFill/>
          </a:ln>
          <a:effectLst>
            <a:outerShdw blurRad="101355" dist="60109" dir="3000000">
              <a:srgbClr val="000000">
                <a:alpha val="43921"/>
              </a:srgbClr>
            </a:outerShdw>
          </a:effectLst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360000">
            <a:off x="14160500" y="7658100"/>
            <a:ext cx="1866900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360000">
            <a:off x="14147800" y="7848600"/>
            <a:ext cx="1866900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360000">
            <a:off x="14122400" y="8039100"/>
            <a:ext cx="1866900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360000">
            <a:off x="14109700" y="8229600"/>
            <a:ext cx="1866900" cy="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308100" y="8216900"/>
            <a:ext cx="571500" cy="558800"/>
          </a:xfrm>
          <a:prstGeom prst="rect">
            <a:avLst/>
          </a:prstGeom>
          <a:noFill/>
          <a:ln>
            <a:noFill/>
          </a:ln>
          <a:effectLst>
            <a:outerShdw blurRad="3180" dist="52160" dir="2700000">
              <a:srgbClr val="000000">
                <a:alpha val="21960"/>
              </a:srgbClr>
            </a:outerShdw>
          </a:effectLst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146300" y="8597900"/>
            <a:ext cx="571500" cy="558800"/>
          </a:xfrm>
          <a:prstGeom prst="rect">
            <a:avLst/>
          </a:prstGeom>
          <a:noFill/>
          <a:ln>
            <a:noFill/>
          </a:ln>
          <a:effectLst>
            <a:outerShdw blurRad="3180" dist="52160" dir="2700000">
              <a:srgbClr val="000000">
                <a:alpha val="30980"/>
              </a:srgbClr>
            </a:outerShdw>
          </a:effectLst>
        </p:spPr>
      </p:pic>
      <p:sp>
        <p:nvSpPr>
          <p:cNvPr id="105" name="Google Shape;105;p1"/>
          <p:cNvSpPr txBox="1"/>
          <p:nvPr/>
        </p:nvSpPr>
        <p:spPr>
          <a:xfrm>
            <a:off x="7239000" y="7886700"/>
            <a:ext cx="379730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7D614F"/>
                </a:solidFill>
                <a:latin typeface="Calibri"/>
                <a:ea typeface="Calibri"/>
                <a:cs typeface="Calibri"/>
                <a:sym typeface="Calibri"/>
              </a:rPr>
              <a:t>고교학점제</a:t>
            </a:r>
            <a:r>
              <a:rPr lang="ko-KR" sz="2000" b="0" i="0" u="none" strike="noStrike" cap="none">
                <a:solidFill>
                  <a:srgbClr val="7D6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7D614F"/>
                </a:solidFill>
                <a:latin typeface="Calibri"/>
                <a:ea typeface="Calibri"/>
                <a:cs typeface="Calibri"/>
                <a:sym typeface="Calibri"/>
              </a:rPr>
              <a:t>융합</a:t>
            </a:r>
            <a:r>
              <a:rPr lang="ko-KR" sz="2000" b="0" i="0" u="none" strike="noStrike" cap="none">
                <a:solidFill>
                  <a:srgbClr val="7D6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7D614F"/>
                </a:solidFill>
                <a:latin typeface="Calibri"/>
                <a:ea typeface="Calibri"/>
                <a:cs typeface="Calibri"/>
                <a:sym typeface="Calibri"/>
              </a:rPr>
              <a:t>선택</a:t>
            </a:r>
            <a:r>
              <a:rPr lang="ko-KR" sz="2000" b="0" i="0" u="none" strike="noStrike" cap="none">
                <a:solidFill>
                  <a:srgbClr val="7D6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7D614F"/>
                </a:solidFill>
                <a:latin typeface="Calibri"/>
                <a:ea typeface="Calibri"/>
                <a:cs typeface="Calibri"/>
                <a:sym typeface="Calibri"/>
              </a:rPr>
              <a:t>교과</a:t>
            </a:r>
            <a:r>
              <a:rPr lang="ko-KR" sz="2000" b="0" i="0" u="none" strike="noStrike" cap="none">
                <a:solidFill>
                  <a:srgbClr val="7D6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7D614F"/>
                </a:solidFill>
                <a:latin typeface="Calibri"/>
                <a:ea typeface="Calibri"/>
                <a:cs typeface="Calibri"/>
                <a:sym typeface="Calibri"/>
              </a:rPr>
              <a:t>안내</a:t>
            </a:r>
            <a:endParaRPr/>
          </a:p>
        </p:txBody>
      </p:sp>
      <p:sp>
        <p:nvSpPr>
          <p:cNvPr id="106" name="Google Shape;106;p1"/>
          <p:cNvSpPr txBox="1"/>
          <p:nvPr/>
        </p:nvSpPr>
        <p:spPr>
          <a:xfrm>
            <a:off x="6197600" y="2679700"/>
            <a:ext cx="58801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고등학교</a:t>
            </a:r>
            <a:endParaRPr/>
          </a:p>
        </p:txBody>
      </p:sp>
      <p:sp>
        <p:nvSpPr>
          <p:cNvPr id="107" name="Google Shape;107;p1"/>
          <p:cNvSpPr txBox="1"/>
          <p:nvPr/>
        </p:nvSpPr>
        <p:spPr>
          <a:xfrm>
            <a:off x="5524500" y="3251200"/>
            <a:ext cx="72390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endParaRPr/>
          </a:p>
          <a:p>
            <a:pPr marL="0" marR="0" lvl="0" indent="0" algn="ctr" rtl="0">
              <a:lnSpc>
                <a:spcPct val="90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2800" b="0" i="0" u="none" strike="noStrike" cap="none">
                <a:solidFill>
                  <a:srgbClr val="F95C58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endParaRPr/>
          </a:p>
        </p:txBody>
      </p:sp>
      <p:pic>
        <p:nvPicPr>
          <p:cNvPr id="108" name="Google Shape;108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-240000">
            <a:off x="14363700" y="6629400"/>
            <a:ext cx="2590800" cy="7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"/>
          <p:cNvSpPr txBox="1"/>
          <p:nvPr/>
        </p:nvSpPr>
        <p:spPr>
          <a:xfrm rot="-240000">
            <a:off x="14579600" y="6832600"/>
            <a:ext cx="214630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길벗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교과서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2E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0"/>
          <p:cNvPicPr preferRelativeResize="0"/>
          <p:nvPr/>
        </p:nvPicPr>
        <p:blipFill rotWithShape="1">
          <a:blip r:embed="rId3">
            <a:alphaModFix amt="65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900" y="-76200"/>
            <a:ext cx="18478500" cy="104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0"/>
          <p:cNvPicPr preferRelativeResize="0"/>
          <p:nvPr/>
        </p:nvPicPr>
        <p:blipFill rotWithShape="1">
          <a:blip r:embed="rId5">
            <a:alphaModFix amt="67000"/>
          </a:blip>
          <a:srcRect/>
          <a:stretch/>
        </p:blipFill>
        <p:spPr>
          <a:xfrm>
            <a:off x="444500" y="457200"/>
            <a:ext cx="17373600" cy="93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4800" y="3517900"/>
            <a:ext cx="15138400" cy="5778500"/>
          </a:xfrm>
          <a:prstGeom prst="rect">
            <a:avLst/>
          </a:prstGeom>
          <a:noFill/>
          <a:ln>
            <a:noFill/>
          </a:ln>
          <a:effectLst>
            <a:outerShdw blurRad="124949" dist="133480" dir="4080000">
              <a:srgbClr val="000000">
                <a:alpha val="14901"/>
              </a:srgbClr>
            </a:outerShdw>
          </a:effectLst>
        </p:spPr>
      </p:pic>
      <p:pic>
        <p:nvPicPr>
          <p:cNvPr id="327" name="Google Shape;327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7500" y="1219200"/>
            <a:ext cx="15125700" cy="2006600"/>
          </a:xfrm>
          <a:prstGeom prst="rect">
            <a:avLst/>
          </a:prstGeom>
          <a:noFill/>
          <a:ln>
            <a:noFill/>
          </a:ln>
          <a:effectLst>
            <a:outerShdw blurRad="34949" dist="123238" dir="3960000">
              <a:srgbClr val="000000">
                <a:alpha val="13725"/>
              </a:srgbClr>
            </a:outerShdw>
          </a:effectLst>
        </p:spPr>
      </p:pic>
      <p:pic>
        <p:nvPicPr>
          <p:cNvPr id="328" name="Google Shape;32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6400" y="1320800"/>
            <a:ext cx="149225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304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330" name="Google Shape;330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6972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331" name="Google Shape;331;p10" title="길벗 윤리문제 탐구 표지 정면.jpg"/>
          <p:cNvPicPr preferRelativeResize="0"/>
          <p:nvPr/>
        </p:nvPicPr>
        <p:blipFill rotWithShape="1">
          <a:blip r:embed="rId11">
            <a:alphaModFix/>
          </a:blip>
          <a:srcRect t="1200" b="1200"/>
          <a:stretch/>
        </p:blipFill>
        <p:spPr>
          <a:xfrm rot="120000">
            <a:off x="2870200" y="4330700"/>
            <a:ext cx="3340098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0" title="길벗 인문학과 윤리 표지 정면.jpg"/>
          <p:cNvPicPr preferRelativeResize="0"/>
          <p:nvPr/>
        </p:nvPicPr>
        <p:blipFill rotWithShape="1">
          <a:blip r:embed="rId12">
            <a:alphaModFix/>
          </a:blip>
          <a:srcRect t="1200" b="1200"/>
          <a:stretch/>
        </p:blipFill>
        <p:spPr>
          <a:xfrm rot="-120000">
            <a:off x="7048500" y="4254500"/>
            <a:ext cx="3340098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0"/>
          <p:cNvSpPr txBox="1"/>
          <p:nvPr/>
        </p:nvSpPr>
        <p:spPr>
          <a:xfrm>
            <a:off x="2956845" y="1562100"/>
            <a:ext cx="12511755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6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선생님의</a:t>
            </a:r>
            <a:r>
              <a:rPr lang="ko-KR" sz="6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6500" b="0" i="0" u="none" strike="noStrike" cap="none" dirty="0">
                <a:solidFill>
                  <a:srgbClr val="F95C58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ko-KR" sz="6500" b="0" i="0" u="none" strike="noStrike" cap="none" dirty="0">
                <a:solidFill>
                  <a:srgbClr val="F95C58"/>
                </a:solidFill>
                <a:latin typeface="Calibri"/>
                <a:ea typeface="Calibri"/>
                <a:cs typeface="Calibri"/>
                <a:sym typeface="Calibri"/>
              </a:rPr>
              <a:t>초</a:t>
            </a:r>
            <a:r>
              <a:rPr lang="ko-KR" sz="6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를</a:t>
            </a:r>
            <a:r>
              <a:rPr lang="ko-KR" sz="6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6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아껴</a:t>
            </a:r>
            <a:r>
              <a:rPr lang="ko-KR" sz="6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6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드리는</a:t>
            </a:r>
            <a:r>
              <a:rPr lang="ko-KR" sz="6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6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정성</a:t>
            </a:r>
            <a:endParaRPr sz="6500" dirty="0"/>
          </a:p>
        </p:txBody>
      </p:sp>
      <p:sp>
        <p:nvSpPr>
          <p:cNvPr id="334" name="Google Shape;334;p10"/>
          <p:cNvSpPr txBox="1"/>
          <p:nvPr/>
        </p:nvSpPr>
        <p:spPr>
          <a:xfrm>
            <a:off x="10909300" y="5397500"/>
            <a:ext cx="4660900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303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실력과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경험을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갖춘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집필진과</a:t>
            </a:r>
            <a:endParaRPr/>
          </a:p>
          <a:p>
            <a:pPr marL="0" marR="0" lvl="0" indent="0" algn="ctr" rtl="0">
              <a:lnSpc>
                <a:spcPct val="1303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교과서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개발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경험이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풍부한</a:t>
            </a:r>
            <a:endParaRPr/>
          </a:p>
          <a:p>
            <a:pPr marL="0" marR="0" lvl="0" indent="0" algn="ctr" rtl="0">
              <a:lnSpc>
                <a:spcPct val="1303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편집진이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만든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길벗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교과서</a:t>
            </a:r>
            <a:endParaRPr/>
          </a:p>
        </p:txBody>
      </p:sp>
      <p:pic>
        <p:nvPicPr>
          <p:cNvPr id="335" name="Google Shape;335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420000">
            <a:off x="3670300" y="4051300"/>
            <a:ext cx="17399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0"/>
          <p:cNvPicPr preferRelativeResize="0"/>
          <p:nvPr/>
        </p:nvPicPr>
        <p:blipFill rotWithShape="1">
          <a:blip r:embed="rId14">
            <a:alphaModFix amt="73000"/>
          </a:blip>
          <a:srcRect/>
          <a:stretch/>
        </p:blipFill>
        <p:spPr>
          <a:xfrm rot="180000">
            <a:off x="7696200" y="3860800"/>
            <a:ext cx="17653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763500" y="7112000"/>
            <a:ext cx="9525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8900" y="-76200"/>
            <a:ext cx="18478500" cy="104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444500" y="457200"/>
            <a:ext cx="17373600" cy="93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7500" y="1219200"/>
            <a:ext cx="15125700" cy="2006600"/>
          </a:xfrm>
          <a:prstGeom prst="rect">
            <a:avLst/>
          </a:prstGeom>
          <a:noFill/>
          <a:ln>
            <a:noFill/>
          </a:ln>
          <a:effectLst>
            <a:outerShdw blurRad="34949" dist="123238" dir="3960000">
              <a:srgbClr val="000000">
                <a:alpha val="13725"/>
              </a:srgbClr>
            </a:outerShdw>
          </a:effectLst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76400" y="1320800"/>
            <a:ext cx="149225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304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6972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74800" y="3505200"/>
            <a:ext cx="15201900" cy="5842000"/>
          </a:xfrm>
          <a:prstGeom prst="rect">
            <a:avLst/>
          </a:prstGeom>
          <a:noFill/>
          <a:ln>
            <a:noFill/>
          </a:ln>
          <a:effectLst>
            <a:outerShdw blurRad="127221" dist="134688" dir="4080000">
              <a:srgbClr val="000000">
                <a:alpha val="14901"/>
              </a:srgbClr>
            </a:outerShdw>
          </a:effectLst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33600" y="3784600"/>
            <a:ext cx="140335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61500" y="4826000"/>
            <a:ext cx="6045200" cy="1244600"/>
          </a:xfrm>
          <a:prstGeom prst="rect">
            <a:avLst/>
          </a:prstGeom>
          <a:noFill/>
          <a:ln>
            <a:noFill/>
          </a:ln>
          <a:effectLst>
            <a:outerShdw blurRad="15382" dist="76479" dir="3960000">
              <a:srgbClr val="000000">
                <a:alpha val="14901"/>
              </a:srgbClr>
            </a:outerShdw>
          </a:effectLst>
        </p:spPr>
      </p:pic>
      <p:sp>
        <p:nvSpPr>
          <p:cNvPr id="123" name="Google Shape;123;p2"/>
          <p:cNvSpPr txBox="1"/>
          <p:nvPr/>
        </p:nvSpPr>
        <p:spPr>
          <a:xfrm>
            <a:off x="10058400" y="5003800"/>
            <a:ext cx="494030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900" marR="0" lvl="0" indent="-342900" algn="l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●"/>
            </a:pP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가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인간을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대체하면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내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일자리가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없어지지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않을까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124" name="Google Shape;124;p2"/>
          <p:cNvPicPr preferRelativeResize="0"/>
          <p:nvPr/>
        </p:nvPicPr>
        <p:blipFill rotWithShape="1">
          <a:blip r:embed="rId12">
            <a:alphaModFix amt="15000"/>
          </a:blip>
          <a:srcRect/>
          <a:stretch/>
        </p:blipFill>
        <p:spPr>
          <a:xfrm>
            <a:off x="2857500" y="7721600"/>
            <a:ext cx="5740400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55900" y="5219700"/>
            <a:ext cx="2400300" cy="29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50000" y="5257800"/>
            <a:ext cx="2387600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95800" y="5219700"/>
            <a:ext cx="2336800" cy="29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499100" y="5765800"/>
            <a:ext cx="431800" cy="1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61500" y="6286500"/>
            <a:ext cx="6045200" cy="1244600"/>
          </a:xfrm>
          <a:prstGeom prst="rect">
            <a:avLst/>
          </a:prstGeom>
          <a:noFill/>
          <a:ln>
            <a:noFill/>
          </a:ln>
          <a:effectLst>
            <a:outerShdw blurRad="15382" dist="76479" dir="3960000">
              <a:srgbClr val="000000">
                <a:alpha val="14901"/>
              </a:srgbClr>
            </a:outerShdw>
          </a:effectLst>
        </p:spPr>
      </p:pic>
      <p:pic>
        <p:nvPicPr>
          <p:cNvPr id="130" name="Google Shape;130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61500" y="7696200"/>
            <a:ext cx="6045200" cy="1244600"/>
          </a:xfrm>
          <a:prstGeom prst="rect">
            <a:avLst/>
          </a:prstGeom>
          <a:noFill/>
          <a:ln>
            <a:noFill/>
          </a:ln>
          <a:effectLst>
            <a:outerShdw blurRad="15382" dist="76479" dir="3960000">
              <a:srgbClr val="000000">
                <a:alpha val="14901"/>
              </a:srgbClr>
            </a:outerShdw>
          </a:effectLst>
        </p:spPr>
      </p:pic>
      <p:sp>
        <p:nvSpPr>
          <p:cNvPr id="131" name="Google Shape;131;p2"/>
          <p:cNvSpPr txBox="1"/>
          <p:nvPr/>
        </p:nvSpPr>
        <p:spPr>
          <a:xfrm>
            <a:off x="2692400" y="1562100"/>
            <a:ext cx="13004800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6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6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6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6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는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어떤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과목인가요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6400" dirty="0"/>
          </a:p>
        </p:txBody>
      </p:sp>
      <p:sp>
        <p:nvSpPr>
          <p:cNvPr id="132" name="Google Shape;132;p2"/>
          <p:cNvSpPr txBox="1"/>
          <p:nvPr/>
        </p:nvSpPr>
        <p:spPr>
          <a:xfrm>
            <a:off x="3289299" y="4000500"/>
            <a:ext cx="1201997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현대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사회는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매우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빠르게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변화합니다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새로운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분야가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생기고,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생각하지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못한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다양한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문제가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발생합니다</a:t>
            </a:r>
            <a:r>
              <a:rPr lang="ko-K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133" name="Google Shape;133;p2"/>
          <p:cNvSpPr txBox="1"/>
          <p:nvPr/>
        </p:nvSpPr>
        <p:spPr>
          <a:xfrm>
            <a:off x="10058400" y="6477000"/>
            <a:ext cx="494030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900" marR="0" lvl="0" indent="-342900" algn="l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●"/>
            </a:pP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반려동물은 늘어나는데 버려지는 동물 또한 많아진다. 어떻게 해결해야 할까?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 txBox="1"/>
          <p:nvPr/>
        </p:nvSpPr>
        <p:spPr>
          <a:xfrm>
            <a:off x="10058400" y="7899400"/>
            <a:ext cx="494030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900" marR="0" lvl="0" indent="-342900" algn="l" rtl="0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●"/>
            </a:pP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미래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세대를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위해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현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세대가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어떤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노력을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해야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할까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8900" y="-76200"/>
            <a:ext cx="18478500" cy="104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444500" y="457200"/>
            <a:ext cx="17373600" cy="93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7500" y="1219200"/>
            <a:ext cx="15125700" cy="2006600"/>
          </a:xfrm>
          <a:prstGeom prst="rect">
            <a:avLst/>
          </a:prstGeom>
          <a:noFill/>
          <a:ln>
            <a:noFill/>
          </a:ln>
          <a:effectLst>
            <a:outerShdw blurRad="34949" dist="123238" dir="3960000">
              <a:srgbClr val="000000">
                <a:alpha val="13725"/>
              </a:srgbClr>
            </a:outerShdw>
          </a:effectLst>
        </p:spPr>
      </p:pic>
      <p:pic>
        <p:nvPicPr>
          <p:cNvPr id="142" name="Google Shape;14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76400" y="1320800"/>
            <a:ext cx="149225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304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6972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74800" y="3505200"/>
            <a:ext cx="15201900" cy="5842000"/>
          </a:xfrm>
          <a:prstGeom prst="rect">
            <a:avLst/>
          </a:prstGeom>
          <a:noFill/>
          <a:ln>
            <a:noFill/>
          </a:ln>
          <a:effectLst>
            <a:outerShdw blurRad="127221" dist="134688" dir="4080000">
              <a:srgbClr val="000000">
                <a:alpha val="14901"/>
              </a:srgbClr>
            </a:outerShdw>
          </a:effectLst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0560000">
            <a:off x="3644900" y="4229100"/>
            <a:ext cx="4178300" cy="4495800"/>
          </a:xfrm>
          <a:prstGeom prst="rect">
            <a:avLst/>
          </a:prstGeom>
          <a:noFill/>
          <a:ln>
            <a:noFill/>
          </a:ln>
          <a:effectLst>
            <a:outerShdw blurRad="108768" dist="96466" dir="15960000">
              <a:srgbClr val="231F20">
                <a:alpha val="29803"/>
              </a:srgbClr>
            </a:outerShdw>
          </a:effectLst>
        </p:spPr>
      </p:pic>
      <p:pic>
        <p:nvPicPr>
          <p:cNvPr id="147" name="Google Shape;147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240000">
            <a:off x="3860800" y="4445000"/>
            <a:ext cx="3771900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"/>
          <p:cNvPicPr preferRelativeResize="0"/>
          <p:nvPr/>
        </p:nvPicPr>
        <p:blipFill rotWithShape="1">
          <a:blip r:embed="rId12">
            <a:alphaModFix amt="67000"/>
          </a:blip>
          <a:srcRect/>
          <a:stretch/>
        </p:blipFill>
        <p:spPr>
          <a:xfrm rot="240000">
            <a:off x="5118100" y="3898900"/>
            <a:ext cx="15113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900000">
            <a:off x="736600" y="8877300"/>
            <a:ext cx="2336800" cy="5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1500000">
            <a:off x="2032000" y="6223000"/>
            <a:ext cx="2463800" cy="2463800"/>
          </a:xfrm>
          <a:prstGeom prst="rect">
            <a:avLst/>
          </a:prstGeom>
          <a:noFill/>
          <a:ln>
            <a:noFill/>
          </a:ln>
          <a:effectLst>
            <a:outerShdw blurRad="60540" dist="113793" dir="2700000">
              <a:srgbClr val="000000">
                <a:alpha val="28627"/>
              </a:srgbClr>
            </a:outerShdw>
          </a:effectLst>
        </p:spPr>
      </p:pic>
      <p:pic>
        <p:nvPicPr>
          <p:cNvPr id="151" name="Google Shape;151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60000">
            <a:off x="8851900" y="4089400"/>
            <a:ext cx="5905500" cy="4584700"/>
          </a:xfrm>
          <a:prstGeom prst="rect">
            <a:avLst/>
          </a:prstGeom>
          <a:noFill/>
          <a:ln>
            <a:noFill/>
          </a:ln>
          <a:effectLst>
            <a:outerShdw blurRad="209208" dist="282048" dir="3900000">
              <a:srgbClr val="000000">
                <a:alpha val="14901"/>
              </a:srgbClr>
            </a:outerShdw>
          </a:effectLst>
        </p:spPr>
      </p:pic>
      <p:pic>
        <p:nvPicPr>
          <p:cNvPr id="152" name="Google Shape;152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915399" y="4203700"/>
            <a:ext cx="5984615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60000">
            <a:off x="13398500" y="8128000"/>
            <a:ext cx="3937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60000">
            <a:off x="13093700" y="4991100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5460000">
            <a:off x="7823200" y="6375400"/>
            <a:ext cx="29845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5460000">
            <a:off x="12763500" y="6477000"/>
            <a:ext cx="2984500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"/>
          <p:cNvSpPr txBox="1"/>
          <p:nvPr/>
        </p:nvSpPr>
        <p:spPr>
          <a:xfrm rot="60000">
            <a:off x="9681312" y="5375946"/>
            <a:ext cx="448674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701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사회가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변화하면서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경험하게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되는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0" algn="l" rtl="0">
              <a:lnSpc>
                <a:spcPct val="1701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다양한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문제를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윤리적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관점에서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바라보고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lvl="0">
              <a:lnSpc>
                <a:spcPct val="170149"/>
              </a:lnSpc>
            </a:pP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합리적인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해결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방안을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찾는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과정을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연습하여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윤리적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탐구과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성찰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능력을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길러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삶에서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ko-KR" altLang="ko-KR" sz="1900" dirty="0">
                <a:latin typeface="Calibri"/>
                <a:ea typeface="Calibri"/>
                <a:cs typeface="Calibri"/>
                <a:sym typeface="Calibri"/>
              </a:rPr>
              <a:t> 실천할</a:t>
            </a:r>
            <a:r>
              <a:rPr lang="ko-KR" altLang="ko-KR" sz="1900" dirty="0"/>
              <a:t> </a:t>
            </a:r>
            <a:r>
              <a:rPr lang="ko-KR" altLang="ko-KR" sz="1900" dirty="0">
                <a:latin typeface="Calibri"/>
                <a:ea typeface="Calibri"/>
                <a:cs typeface="Calibri"/>
                <a:sym typeface="Calibri"/>
              </a:rPr>
              <a:t>수</a:t>
            </a:r>
            <a:r>
              <a:rPr lang="ko-KR" altLang="ko-KR" sz="1900" dirty="0"/>
              <a:t> </a:t>
            </a:r>
            <a:r>
              <a:rPr lang="ko-KR" altLang="ko-KR" sz="1900" dirty="0">
                <a:latin typeface="Calibri"/>
                <a:ea typeface="Calibri"/>
                <a:cs typeface="Calibri"/>
                <a:sym typeface="Calibri"/>
              </a:rPr>
              <a:t>있도록</a:t>
            </a:r>
            <a:endParaRPr sz="1900" dirty="0"/>
          </a:p>
          <a:p>
            <a:pPr marL="0" marR="0" lvl="0" indent="0" algn="l" rtl="0">
              <a:lnSpc>
                <a:spcPct val="1701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돕</a:t>
            </a:r>
            <a:r>
              <a:rPr lang="ko-KR" altLang="en-US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는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과목입니다</a:t>
            </a:r>
            <a:r>
              <a:rPr lang="ko-K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158" name="Google Shape;158;p3"/>
          <p:cNvSpPr txBox="1"/>
          <p:nvPr/>
        </p:nvSpPr>
        <p:spPr>
          <a:xfrm rot="60000">
            <a:off x="9527040" y="4369323"/>
            <a:ext cx="4062857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701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700" b="0" i="0" u="none" strike="noStrike" cap="none" dirty="0">
                <a:solidFill>
                  <a:srgbClr val="F9B475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3700" b="0" i="0" u="none" strike="noStrike" cap="none" dirty="0">
                <a:solidFill>
                  <a:srgbClr val="F9B475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3700" b="0" i="0" u="none" strike="noStrike" cap="none" dirty="0">
                <a:solidFill>
                  <a:srgbClr val="F9B47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3700" b="0" i="0" u="none" strike="noStrike" cap="none" dirty="0" err="1">
                <a:solidFill>
                  <a:srgbClr val="F9B475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3700" b="0" i="0" u="none" strike="noStrike" cap="none" dirty="0" err="1">
                <a:solidFill>
                  <a:srgbClr val="F9B475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3700" b="0" i="0" u="none" strike="noStrike" cap="none" dirty="0" err="1">
                <a:solidFill>
                  <a:srgbClr val="F9B475"/>
                </a:solidFill>
                <a:latin typeface="Calibri"/>
                <a:ea typeface="Calibri"/>
                <a:cs typeface="Calibri"/>
                <a:sym typeface="Calibri"/>
              </a:rPr>
              <a:t>는</a:t>
            </a:r>
            <a:endParaRPr dirty="0"/>
          </a:p>
        </p:txBody>
      </p:sp>
      <p:sp>
        <p:nvSpPr>
          <p:cNvPr id="159" name="Google Shape;159;p3"/>
          <p:cNvSpPr txBox="1"/>
          <p:nvPr/>
        </p:nvSpPr>
        <p:spPr>
          <a:xfrm>
            <a:off x="2495372" y="1562100"/>
            <a:ext cx="13201828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6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6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6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6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는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어떤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과목인가요</a:t>
            </a:r>
            <a:r>
              <a:rPr lang="ko-KR" sz="6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6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2E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"/>
          <p:cNvPicPr preferRelativeResize="0"/>
          <p:nvPr/>
        </p:nvPicPr>
        <p:blipFill rotWithShape="1">
          <a:blip r:embed="rId3">
            <a:alphaModFix amt="65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900" y="-76200"/>
            <a:ext cx="18478500" cy="104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5">
            <a:alphaModFix amt="67000"/>
          </a:blip>
          <a:srcRect/>
          <a:stretch/>
        </p:blipFill>
        <p:spPr>
          <a:xfrm>
            <a:off x="444500" y="457200"/>
            <a:ext cx="17373600" cy="93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0000">
            <a:off x="13233400" y="3721100"/>
            <a:ext cx="3670300" cy="4292600"/>
          </a:xfrm>
          <a:prstGeom prst="rect">
            <a:avLst/>
          </a:prstGeom>
          <a:noFill/>
          <a:ln>
            <a:noFill/>
          </a:ln>
          <a:effectLst>
            <a:outerShdw blurRad="66946" dist="169228" dir="3180000">
              <a:srgbClr val="000000">
                <a:alpha val="20784"/>
              </a:srgbClr>
            </a:outerShdw>
          </a:effectLst>
        </p:spPr>
      </p:pic>
      <p:pic>
        <p:nvPicPr>
          <p:cNvPr id="168" name="Google Shape;16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7500" y="3886200"/>
            <a:ext cx="4724400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0000">
            <a:off x="8077200" y="5842000"/>
            <a:ext cx="4241800" cy="12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"/>
          <p:cNvSpPr txBox="1"/>
          <p:nvPr/>
        </p:nvSpPr>
        <p:spPr>
          <a:xfrm rot="60000">
            <a:off x="8445500" y="6184900"/>
            <a:ext cx="35179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민주</a:t>
            </a: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시민</a:t>
            </a:r>
            <a:endParaRPr/>
          </a:p>
        </p:txBody>
      </p:sp>
      <p:sp>
        <p:nvSpPr>
          <p:cNvPr id="171" name="Google Shape;171;p4"/>
          <p:cNvSpPr txBox="1"/>
          <p:nvPr/>
        </p:nvSpPr>
        <p:spPr>
          <a:xfrm>
            <a:off x="2159000" y="4305300"/>
            <a:ext cx="34290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동</a:t>
            </a: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·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서양의</a:t>
            </a: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</a:t>
            </a: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이론</a:t>
            </a:r>
            <a:endParaRPr/>
          </a:p>
        </p:txBody>
      </p:sp>
      <p:sp>
        <p:nvSpPr>
          <p:cNvPr id="172" name="Google Shape;172;p4"/>
          <p:cNvSpPr txBox="1"/>
          <p:nvPr/>
        </p:nvSpPr>
        <p:spPr>
          <a:xfrm rot="180000">
            <a:off x="13601700" y="5207000"/>
            <a:ext cx="2921000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이와</a:t>
            </a:r>
            <a:r>
              <a:rPr lang="ko-KR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같은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공부를</a:t>
            </a:r>
            <a:r>
              <a:rPr lang="ko-KR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ko-K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하고</a:t>
            </a:r>
            <a:r>
              <a:rPr lang="ko-KR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현실에서</a:t>
            </a:r>
            <a:r>
              <a:rPr lang="ko-KR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발생하는</a:t>
            </a:r>
            <a:r>
              <a:rPr lang="ko-KR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구체적인</a:t>
            </a:r>
            <a:r>
              <a:rPr lang="ko-KR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사례에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적용합니다</a:t>
            </a:r>
            <a:r>
              <a:rPr lang="ko-KR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87500" y="1219200"/>
            <a:ext cx="15125700" cy="2006600"/>
          </a:xfrm>
          <a:prstGeom prst="rect">
            <a:avLst/>
          </a:prstGeom>
          <a:noFill/>
          <a:ln>
            <a:noFill/>
          </a:ln>
          <a:effectLst>
            <a:outerShdw blurRad="34949" dist="123238" dir="3960000">
              <a:srgbClr val="000000">
                <a:alpha val="13725"/>
              </a:srgbClr>
            </a:outerShdw>
          </a:effectLst>
        </p:spPr>
      </p:pic>
      <p:pic>
        <p:nvPicPr>
          <p:cNvPr id="174" name="Google Shape;174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6400" y="1320800"/>
            <a:ext cx="149225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304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176" name="Google Shape;176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6972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177" name="Google Shape;177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200000">
            <a:off x="15925800" y="5486400"/>
            <a:ext cx="3695700" cy="165100"/>
          </a:xfrm>
          <a:prstGeom prst="rect">
            <a:avLst/>
          </a:prstGeom>
          <a:noFill/>
          <a:ln>
            <a:noFill/>
          </a:ln>
          <a:effectLst>
            <a:outerShdw blurRad="289" dist="90490" dir="1500000">
              <a:srgbClr val="000000">
                <a:alpha val="6666"/>
              </a:srgbClr>
            </a:outerShdw>
          </a:effectLst>
        </p:spPr>
      </p:pic>
      <p:pic>
        <p:nvPicPr>
          <p:cNvPr id="178" name="Google Shape;178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720000">
            <a:off x="15862300" y="4076700"/>
            <a:ext cx="67310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240000">
            <a:off x="2552700" y="5727700"/>
            <a:ext cx="4508500" cy="12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562100" y="7607300"/>
            <a:ext cx="4749800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-240000">
            <a:off x="8610600" y="7721600"/>
            <a:ext cx="4241800" cy="12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-180000">
            <a:off x="8255000" y="3784600"/>
            <a:ext cx="43561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527800" y="8585200"/>
            <a:ext cx="571500" cy="558800"/>
          </a:xfrm>
          <a:prstGeom prst="rect">
            <a:avLst/>
          </a:prstGeom>
          <a:noFill/>
          <a:ln>
            <a:noFill/>
          </a:ln>
          <a:effectLst>
            <a:outerShdw blurRad="3180" dist="52160" dir="2700000">
              <a:srgbClr val="000000">
                <a:alpha val="30980"/>
              </a:srgbClr>
            </a:outerShdw>
          </a:effectLst>
        </p:spPr>
      </p:pic>
      <p:pic>
        <p:nvPicPr>
          <p:cNvPr id="184" name="Google Shape;184;p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213600" y="7988300"/>
            <a:ext cx="609600" cy="596900"/>
          </a:xfrm>
          <a:prstGeom prst="rect">
            <a:avLst/>
          </a:prstGeom>
          <a:noFill/>
          <a:ln>
            <a:noFill/>
          </a:ln>
          <a:effectLst>
            <a:outerShdw blurRad="3996" dist="64312" dir="3480000">
              <a:srgbClr val="000000">
                <a:alpha val="18823"/>
              </a:srgbClr>
            </a:outerShdw>
          </a:effectLst>
        </p:spPr>
      </p:pic>
      <p:sp>
        <p:nvSpPr>
          <p:cNvPr id="185" name="Google Shape;185;p4"/>
          <p:cNvSpPr txBox="1"/>
          <p:nvPr/>
        </p:nvSpPr>
        <p:spPr>
          <a:xfrm>
            <a:off x="2603500" y="1625600"/>
            <a:ext cx="130937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5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5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5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5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5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5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에서는</a:t>
            </a:r>
            <a:r>
              <a:rPr lang="ko-KR" sz="5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5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무엇을</a:t>
            </a:r>
            <a:r>
              <a:rPr lang="ko-KR" sz="5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5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배우나요</a:t>
            </a:r>
            <a:r>
              <a:rPr lang="ko-KR" sz="5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5800" dirty="0"/>
          </a:p>
        </p:txBody>
      </p:sp>
      <p:sp>
        <p:nvSpPr>
          <p:cNvPr id="186" name="Google Shape;186;p4"/>
          <p:cNvSpPr txBox="1"/>
          <p:nvPr/>
        </p:nvSpPr>
        <p:spPr>
          <a:xfrm rot="-180000">
            <a:off x="8661400" y="4102100"/>
            <a:ext cx="34290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사회사상</a:t>
            </a:r>
            <a:endParaRPr/>
          </a:p>
        </p:txBody>
      </p:sp>
      <p:sp>
        <p:nvSpPr>
          <p:cNvPr id="187" name="Google Shape;187;p4"/>
          <p:cNvSpPr txBox="1"/>
          <p:nvPr/>
        </p:nvSpPr>
        <p:spPr>
          <a:xfrm rot="240000">
            <a:off x="2984500" y="6045200"/>
            <a:ext cx="34290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최신</a:t>
            </a: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도덕</a:t>
            </a: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심리학</a:t>
            </a:r>
            <a:endParaRPr/>
          </a:p>
        </p:txBody>
      </p:sp>
      <p:sp>
        <p:nvSpPr>
          <p:cNvPr id="188" name="Google Shape;188;p4"/>
          <p:cNvSpPr txBox="1"/>
          <p:nvPr/>
        </p:nvSpPr>
        <p:spPr>
          <a:xfrm>
            <a:off x="1955800" y="7975600"/>
            <a:ext cx="3429000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디지털과</a:t>
            </a: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인공지능</a:t>
            </a:r>
            <a:endParaRPr/>
          </a:p>
        </p:txBody>
      </p:sp>
      <p:sp>
        <p:nvSpPr>
          <p:cNvPr id="189" name="Google Shape;189;p4"/>
          <p:cNvSpPr txBox="1"/>
          <p:nvPr/>
        </p:nvSpPr>
        <p:spPr>
          <a:xfrm rot="-240000">
            <a:off x="9080500" y="8077200"/>
            <a:ext cx="35179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생태</a:t>
            </a:r>
            <a:r>
              <a:rPr lang="ko-KR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전환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2E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5"/>
          <p:cNvPicPr preferRelativeResize="0"/>
          <p:nvPr/>
        </p:nvPicPr>
        <p:blipFill rotWithShape="1">
          <a:blip r:embed="rId3">
            <a:alphaModFix amt="65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900" y="-76200"/>
            <a:ext cx="18478500" cy="104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5"/>
          <p:cNvPicPr preferRelativeResize="0"/>
          <p:nvPr/>
        </p:nvPicPr>
        <p:blipFill rotWithShape="1">
          <a:blip r:embed="rId5">
            <a:alphaModFix amt="67000"/>
          </a:blip>
          <a:srcRect/>
          <a:stretch/>
        </p:blipFill>
        <p:spPr>
          <a:xfrm>
            <a:off x="444500" y="457200"/>
            <a:ext cx="17373600" cy="93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4800" y="3517900"/>
            <a:ext cx="15138400" cy="5778500"/>
          </a:xfrm>
          <a:prstGeom prst="rect">
            <a:avLst/>
          </a:prstGeom>
          <a:noFill/>
          <a:ln>
            <a:noFill/>
          </a:ln>
          <a:effectLst>
            <a:outerShdw blurRad="124949" dist="133480" dir="4080000">
              <a:srgbClr val="000000">
                <a:alpha val="14901"/>
              </a:srgbClr>
            </a:outerShdw>
          </a:effectLst>
        </p:spPr>
      </p:pic>
      <p:pic>
        <p:nvPicPr>
          <p:cNvPr id="198" name="Google Shape;19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7500" y="1219200"/>
            <a:ext cx="15125700" cy="2006600"/>
          </a:xfrm>
          <a:prstGeom prst="rect">
            <a:avLst/>
          </a:prstGeom>
          <a:noFill/>
          <a:ln>
            <a:noFill/>
          </a:ln>
          <a:effectLst>
            <a:outerShdw blurRad="34949" dist="123238" dir="3960000">
              <a:srgbClr val="000000">
                <a:alpha val="13725"/>
              </a:srgbClr>
            </a:outerShdw>
          </a:effectLst>
        </p:spPr>
      </p:pic>
      <p:pic>
        <p:nvPicPr>
          <p:cNvPr id="199" name="Google Shape;199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6400" y="1320800"/>
            <a:ext cx="149225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304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201" name="Google Shape;201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6972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202" name="Google Shape;202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>
            <a:off x="2679700" y="4102100"/>
            <a:ext cx="3683000" cy="3619500"/>
          </a:xfrm>
          <a:prstGeom prst="rect">
            <a:avLst/>
          </a:prstGeom>
          <a:noFill/>
          <a:ln>
            <a:noFill/>
          </a:ln>
          <a:effectLst>
            <a:outerShdw blurRad="81412" dist="83458" dir="16200000">
              <a:srgbClr val="231F20">
                <a:alpha val="29803"/>
              </a:srgbClr>
            </a:outerShdw>
          </a:effectLst>
        </p:spPr>
      </p:pic>
      <p:pic>
        <p:nvPicPr>
          <p:cNvPr id="203" name="Google Shape;203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48000" y="4318000"/>
            <a:ext cx="2946400" cy="24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>
            <a:off x="7302500" y="4076700"/>
            <a:ext cx="3683000" cy="3619500"/>
          </a:xfrm>
          <a:prstGeom prst="rect">
            <a:avLst/>
          </a:prstGeom>
          <a:noFill/>
          <a:ln>
            <a:noFill/>
          </a:ln>
          <a:effectLst>
            <a:outerShdw blurRad="81662" dist="83587" dir="16200000">
              <a:srgbClr val="231F20">
                <a:alpha val="29803"/>
              </a:srgbClr>
            </a:outerShdw>
          </a:effectLst>
        </p:spPr>
      </p:pic>
      <p:pic>
        <p:nvPicPr>
          <p:cNvPr id="205" name="Google Shape;205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70800" y="4318000"/>
            <a:ext cx="2946400" cy="24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>
            <a:off x="11874500" y="4102100"/>
            <a:ext cx="3683000" cy="3619500"/>
          </a:xfrm>
          <a:prstGeom prst="rect">
            <a:avLst/>
          </a:prstGeom>
          <a:noFill/>
          <a:ln>
            <a:noFill/>
          </a:ln>
          <a:effectLst>
            <a:outerShdw blurRad="81412" dist="83458" dir="16200000">
              <a:srgbClr val="231F20">
                <a:alpha val="29803"/>
              </a:srgbClr>
            </a:outerShdw>
          </a:effectLst>
        </p:spPr>
      </p:pic>
      <p:pic>
        <p:nvPicPr>
          <p:cNvPr id="207" name="Google Shape;207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242800" y="4343400"/>
            <a:ext cx="2946400" cy="24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420000">
            <a:off x="3695700" y="3937000"/>
            <a:ext cx="17399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5"/>
          <p:cNvPicPr preferRelativeResize="0"/>
          <p:nvPr/>
        </p:nvPicPr>
        <p:blipFill rotWithShape="1">
          <a:blip r:embed="rId17">
            <a:alphaModFix amt="73000"/>
          </a:blip>
          <a:srcRect/>
          <a:stretch/>
        </p:blipFill>
        <p:spPr>
          <a:xfrm rot="180000">
            <a:off x="8331200" y="3860800"/>
            <a:ext cx="17653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660000">
            <a:off x="12852400" y="3873500"/>
            <a:ext cx="1739900" cy="5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"/>
          <p:cNvSpPr txBox="1"/>
          <p:nvPr/>
        </p:nvSpPr>
        <p:spPr>
          <a:xfrm>
            <a:off x="12344400" y="6870700"/>
            <a:ext cx="2743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Ⅲ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인공지능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시대의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삶과</a:t>
            </a:r>
            <a:endParaRPr/>
          </a:p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윤리적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endParaRPr/>
          </a:p>
        </p:txBody>
      </p:sp>
      <p:sp>
        <p:nvSpPr>
          <p:cNvPr id="212" name="Google Shape;212;p5"/>
          <p:cNvSpPr txBox="1"/>
          <p:nvPr/>
        </p:nvSpPr>
        <p:spPr>
          <a:xfrm>
            <a:off x="2578100" y="1778000"/>
            <a:ext cx="13229936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 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교과서는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어떤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내용을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담고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있나요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213" name="Google Shape;213;p5"/>
          <p:cNvSpPr txBox="1"/>
          <p:nvPr/>
        </p:nvSpPr>
        <p:spPr>
          <a:xfrm>
            <a:off x="3149600" y="6997700"/>
            <a:ext cx="275590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Ⅰ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이해</a:t>
            </a:r>
            <a:endParaRPr/>
          </a:p>
        </p:txBody>
      </p:sp>
      <p:sp>
        <p:nvSpPr>
          <p:cNvPr id="214" name="Google Shape;214;p5"/>
          <p:cNvSpPr txBox="1"/>
          <p:nvPr/>
        </p:nvSpPr>
        <p:spPr>
          <a:xfrm>
            <a:off x="7429500" y="6997700"/>
            <a:ext cx="340360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Ⅱ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시민의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삶과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윤리적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endParaRPr/>
          </a:p>
        </p:txBody>
      </p:sp>
      <p:sp>
        <p:nvSpPr>
          <p:cNvPr id="215" name="Google Shape;215;p5"/>
          <p:cNvSpPr txBox="1"/>
          <p:nvPr/>
        </p:nvSpPr>
        <p:spPr>
          <a:xfrm>
            <a:off x="2578100" y="8064500"/>
            <a:ext cx="3848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동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·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서양의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사상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규범적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가치</a:t>
            </a:r>
            <a:endParaRPr/>
          </a:p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판단의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기준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방법</a:t>
            </a:r>
            <a:endParaRPr/>
          </a:p>
        </p:txBody>
      </p:sp>
      <p:sp>
        <p:nvSpPr>
          <p:cNvPr id="216" name="Google Shape;216;p5"/>
          <p:cNvSpPr txBox="1"/>
          <p:nvPr/>
        </p:nvSpPr>
        <p:spPr>
          <a:xfrm>
            <a:off x="6807200" y="8064500"/>
            <a:ext cx="46863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진정한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행복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행복과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뇌과학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사생활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보호와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공익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사회적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차별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표현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난민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문제</a:t>
            </a:r>
            <a:endParaRPr/>
          </a:p>
        </p:txBody>
      </p:sp>
      <p:sp>
        <p:nvSpPr>
          <p:cNvPr id="217" name="Google Shape;217;p5"/>
          <p:cNvSpPr txBox="1"/>
          <p:nvPr/>
        </p:nvSpPr>
        <p:spPr>
          <a:xfrm>
            <a:off x="12014200" y="8064500"/>
            <a:ext cx="3429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메타버스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빅데이터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알고리즘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인공지능의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2E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6"/>
          <p:cNvPicPr preferRelativeResize="0"/>
          <p:nvPr/>
        </p:nvPicPr>
        <p:blipFill rotWithShape="1">
          <a:blip r:embed="rId3">
            <a:alphaModFix amt="65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900" y="-76200"/>
            <a:ext cx="18478500" cy="104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"/>
          <p:cNvPicPr preferRelativeResize="0"/>
          <p:nvPr/>
        </p:nvPicPr>
        <p:blipFill rotWithShape="1">
          <a:blip r:embed="rId5">
            <a:alphaModFix amt="67000"/>
          </a:blip>
          <a:srcRect/>
          <a:stretch/>
        </p:blipFill>
        <p:spPr>
          <a:xfrm>
            <a:off x="444500" y="457200"/>
            <a:ext cx="17373600" cy="93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4800" y="3517900"/>
            <a:ext cx="15138400" cy="5778500"/>
          </a:xfrm>
          <a:prstGeom prst="rect">
            <a:avLst/>
          </a:prstGeom>
          <a:noFill/>
          <a:ln>
            <a:noFill/>
          </a:ln>
          <a:effectLst>
            <a:outerShdw blurRad="124949" dist="133480" dir="4080000">
              <a:srgbClr val="000000">
                <a:alpha val="14901"/>
              </a:srgbClr>
            </a:outerShdw>
          </a:effectLst>
        </p:spPr>
      </p:pic>
      <p:pic>
        <p:nvPicPr>
          <p:cNvPr id="226" name="Google Shape;226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7500" y="1219200"/>
            <a:ext cx="15125700" cy="2006600"/>
          </a:xfrm>
          <a:prstGeom prst="rect">
            <a:avLst/>
          </a:prstGeom>
          <a:noFill/>
          <a:ln>
            <a:noFill/>
          </a:ln>
          <a:effectLst>
            <a:outerShdw blurRad="34949" dist="123238" dir="3960000">
              <a:srgbClr val="000000">
                <a:alpha val="13725"/>
              </a:srgbClr>
            </a:outerShdw>
          </a:effectLst>
        </p:spPr>
      </p:pic>
      <p:pic>
        <p:nvPicPr>
          <p:cNvPr id="227" name="Google Shape;227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6400" y="1320800"/>
            <a:ext cx="149225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304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229" name="Google Shape;229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6972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230" name="Google Shape;230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>
            <a:off x="3479800" y="4267200"/>
            <a:ext cx="4762500" cy="3619500"/>
          </a:xfrm>
          <a:prstGeom prst="rect">
            <a:avLst/>
          </a:prstGeom>
          <a:noFill/>
          <a:ln>
            <a:noFill/>
          </a:ln>
          <a:effectLst>
            <a:outerShdw blurRad="81412" dist="83458" dir="16200000">
              <a:srgbClr val="231F20">
                <a:alpha val="29803"/>
              </a:srgbClr>
            </a:outerShdw>
          </a:effectLst>
        </p:spPr>
      </p:pic>
      <p:pic>
        <p:nvPicPr>
          <p:cNvPr id="231" name="Google Shape;231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94200" y="4470400"/>
            <a:ext cx="2946400" cy="24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>
            <a:off x="9956800" y="4191000"/>
            <a:ext cx="4762500" cy="3619500"/>
          </a:xfrm>
          <a:prstGeom prst="rect">
            <a:avLst/>
          </a:prstGeom>
          <a:noFill/>
          <a:ln>
            <a:noFill/>
          </a:ln>
          <a:effectLst>
            <a:outerShdw blurRad="81662" dist="83587" dir="16200000">
              <a:srgbClr val="231F20">
                <a:alpha val="29803"/>
              </a:srgbClr>
            </a:outerShdw>
          </a:effectLst>
        </p:spPr>
      </p:pic>
      <p:pic>
        <p:nvPicPr>
          <p:cNvPr id="233" name="Google Shape;233;p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350500" y="4470400"/>
            <a:ext cx="3975100" cy="24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360000">
            <a:off x="4965700" y="3987800"/>
            <a:ext cx="17399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6"/>
          <p:cNvPicPr preferRelativeResize="0"/>
          <p:nvPr/>
        </p:nvPicPr>
        <p:blipFill rotWithShape="1">
          <a:blip r:embed="rId16">
            <a:alphaModFix amt="73000"/>
          </a:blip>
          <a:srcRect/>
          <a:stretch/>
        </p:blipFill>
        <p:spPr>
          <a:xfrm rot="60000">
            <a:off x="11391900" y="3911600"/>
            <a:ext cx="17653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6"/>
          <p:cNvSpPr txBox="1"/>
          <p:nvPr/>
        </p:nvSpPr>
        <p:spPr>
          <a:xfrm>
            <a:off x="2438400" y="1778000"/>
            <a:ext cx="13355782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4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 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교과서에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어떤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내용을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담고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있나요</a:t>
            </a:r>
            <a:r>
              <a:rPr lang="ko-KR" sz="4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500" dirty="0"/>
          </a:p>
        </p:txBody>
      </p:sp>
      <p:sp>
        <p:nvSpPr>
          <p:cNvPr id="237" name="Google Shape;237;p6"/>
          <p:cNvSpPr txBox="1"/>
          <p:nvPr/>
        </p:nvSpPr>
        <p:spPr>
          <a:xfrm>
            <a:off x="4165600" y="7137400"/>
            <a:ext cx="340360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Ⅳ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생태적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삶과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윤리적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endParaRPr/>
          </a:p>
        </p:txBody>
      </p:sp>
      <p:sp>
        <p:nvSpPr>
          <p:cNvPr id="238" name="Google Shape;238;p6"/>
          <p:cNvSpPr txBox="1"/>
          <p:nvPr/>
        </p:nvSpPr>
        <p:spPr>
          <a:xfrm>
            <a:off x="10629900" y="7137400"/>
            <a:ext cx="340360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Ⅴ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적용</a:t>
            </a:r>
            <a:endParaRPr/>
          </a:p>
        </p:txBody>
      </p:sp>
      <p:sp>
        <p:nvSpPr>
          <p:cNvPr id="239" name="Google Shape;239;p6"/>
          <p:cNvSpPr txBox="1"/>
          <p:nvPr/>
        </p:nvSpPr>
        <p:spPr>
          <a:xfrm>
            <a:off x="2787650" y="8191500"/>
            <a:ext cx="58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인간과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동물의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조화로운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삶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반려동물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문제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동물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복지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기후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위기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에너지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전환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탄소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중립의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문제</a:t>
            </a:r>
            <a:endParaRPr/>
          </a:p>
        </p:txBody>
      </p:sp>
      <p:sp>
        <p:nvSpPr>
          <p:cNvPr id="240" name="Google Shape;240;p6"/>
          <p:cNvSpPr txBox="1"/>
          <p:nvPr/>
        </p:nvSpPr>
        <p:spPr>
          <a:xfrm>
            <a:off x="8902699" y="8191500"/>
            <a:ext cx="722399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나의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진로에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따른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계획과</a:t>
            </a:r>
            <a:endParaRPr dirty="0"/>
          </a:p>
          <a:p>
            <a:pPr marL="0" marR="0" lvl="0" indent="0" algn="ctr" rtl="0">
              <a:lnSpc>
                <a:spcPct val="107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방법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다양한 진로에서 발생할 수 있는 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활동</a:t>
            </a:r>
            <a:r>
              <a:rPr lang="ko-K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8900" y="-76200"/>
            <a:ext cx="18478500" cy="104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7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444500" y="457200"/>
            <a:ext cx="17373600" cy="93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7500" y="1219200"/>
            <a:ext cx="15125700" cy="2006600"/>
          </a:xfrm>
          <a:prstGeom prst="rect">
            <a:avLst/>
          </a:prstGeom>
          <a:noFill/>
          <a:ln>
            <a:noFill/>
          </a:ln>
          <a:effectLst>
            <a:outerShdw blurRad="34949" dist="123238" dir="3960000">
              <a:srgbClr val="000000">
                <a:alpha val="13725"/>
              </a:srgbClr>
            </a:outerShdw>
          </a:effectLst>
        </p:spPr>
      </p:pic>
      <p:pic>
        <p:nvPicPr>
          <p:cNvPr id="248" name="Google Shape;24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76400" y="1320800"/>
            <a:ext cx="149225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304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250" name="Google Shape;25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6972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251" name="Google Shape;251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887200" y="4432300"/>
            <a:ext cx="4699000" cy="4394200"/>
          </a:xfrm>
          <a:prstGeom prst="rect">
            <a:avLst/>
          </a:prstGeom>
          <a:noFill/>
          <a:ln>
            <a:noFill/>
          </a:ln>
          <a:effectLst>
            <a:outerShdw blurRad="120461" dist="67679" dir="3840000">
              <a:srgbClr val="000000">
                <a:alpha val="17647"/>
              </a:srgbClr>
            </a:outerShdw>
          </a:effectLst>
        </p:spPr>
      </p:pic>
      <p:pic>
        <p:nvPicPr>
          <p:cNvPr id="252" name="Google Shape;252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80000">
            <a:off x="12268200" y="3924300"/>
            <a:ext cx="4292600" cy="4406900"/>
          </a:xfrm>
          <a:prstGeom prst="rect">
            <a:avLst/>
          </a:prstGeom>
          <a:noFill/>
          <a:ln>
            <a:noFill/>
          </a:ln>
          <a:effectLst>
            <a:outerShdw blurRad="137780" dist="198224" dir="4200000">
              <a:srgbClr val="000000">
                <a:alpha val="17647"/>
              </a:srgbClr>
            </a:outerShdw>
          </a:effectLst>
        </p:spPr>
      </p:pic>
      <p:pic>
        <p:nvPicPr>
          <p:cNvPr id="253" name="Google Shape;253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240000">
            <a:off x="1536700" y="4191000"/>
            <a:ext cx="5435600" cy="4635500"/>
          </a:xfrm>
          <a:prstGeom prst="rect">
            <a:avLst/>
          </a:prstGeom>
          <a:noFill/>
          <a:ln>
            <a:noFill/>
          </a:ln>
          <a:effectLst>
            <a:outerShdw blurRad="133611" dist="106917" dir="5640000">
              <a:srgbClr val="231F20">
                <a:alpha val="29803"/>
              </a:srgbClr>
            </a:outerShdw>
          </a:effectLst>
        </p:spPr>
      </p:pic>
      <p:sp>
        <p:nvSpPr>
          <p:cNvPr id="254" name="Google Shape;254;p7"/>
          <p:cNvSpPr txBox="1"/>
          <p:nvPr/>
        </p:nvSpPr>
        <p:spPr>
          <a:xfrm>
            <a:off x="3429000" y="1409700"/>
            <a:ext cx="11430000" cy="1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5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 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과목을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공부하면</a:t>
            </a:r>
            <a:endParaRPr dirty="0"/>
          </a:p>
          <a:p>
            <a:pPr marL="0" marR="0" lvl="0" indent="0" algn="ctr" rtl="0">
              <a:lnSpc>
                <a:spcPct val="90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5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어떤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역량을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기를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수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있나요</a:t>
            </a:r>
            <a:r>
              <a:rPr lang="ko-KR" sz="5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pic>
        <p:nvPicPr>
          <p:cNvPr id="255" name="Google Shape;255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420000">
            <a:off x="15405100" y="4470400"/>
            <a:ext cx="3009900" cy="165100"/>
          </a:xfrm>
          <a:prstGeom prst="rect">
            <a:avLst/>
          </a:prstGeom>
          <a:noFill/>
          <a:ln>
            <a:noFill/>
          </a:ln>
          <a:effectLst>
            <a:outerShdw blurRad="289" dist="90490" dir="2280000">
              <a:srgbClr val="000000">
                <a:alpha val="6666"/>
              </a:srgbClr>
            </a:outerShdw>
          </a:effectLst>
        </p:spPr>
      </p:pic>
      <p:pic>
        <p:nvPicPr>
          <p:cNvPr id="256" name="Google Shape;256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074900" y="3810000"/>
            <a:ext cx="622300" cy="736600"/>
          </a:xfrm>
          <a:prstGeom prst="rect">
            <a:avLst/>
          </a:prstGeom>
          <a:noFill/>
          <a:ln>
            <a:noFill/>
          </a:ln>
          <a:effectLst>
            <a:outerShdw blurRad="4298" dist="66700" dir="3480000">
              <a:srgbClr val="000000">
                <a:alpha val="18823"/>
              </a:srgbClr>
            </a:outerShdw>
          </a:effectLst>
        </p:spPr>
      </p:pic>
      <p:pic>
        <p:nvPicPr>
          <p:cNvPr id="257" name="Google Shape;257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240000">
            <a:off x="5295900" y="3924300"/>
            <a:ext cx="5435600" cy="463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7"/>
          <p:cNvSpPr txBox="1"/>
          <p:nvPr/>
        </p:nvSpPr>
        <p:spPr>
          <a:xfrm rot="-240000">
            <a:off x="12573000" y="5232400"/>
            <a:ext cx="3492500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이를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통해</a:t>
            </a:r>
            <a:endParaRPr/>
          </a:p>
          <a:p>
            <a:pPr marL="0" marR="0" lvl="0" indent="0" algn="ctr" rtl="0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내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삶과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진로를</a:t>
            </a:r>
            <a:endParaRPr/>
          </a:p>
          <a:p>
            <a:pPr marL="0" marR="0" lvl="0" indent="0" algn="ctr" rtl="0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깊게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성찰하고</a:t>
            </a:r>
            <a:endParaRPr/>
          </a:p>
          <a:p>
            <a:pPr marL="0" marR="0" lvl="0" indent="0" algn="ctr" rtl="0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탐구할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수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있습니다</a:t>
            </a:r>
            <a:r>
              <a:rPr lang="ko-KR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259" name="Google Shape;259;p7"/>
          <p:cNvPicPr preferRelativeResize="0"/>
          <p:nvPr/>
        </p:nvPicPr>
        <p:blipFill rotWithShape="1">
          <a:blip r:embed="rId14">
            <a:alphaModFix amt="67000"/>
          </a:blip>
          <a:srcRect/>
          <a:stretch/>
        </p:blipFill>
        <p:spPr>
          <a:xfrm rot="-180000">
            <a:off x="4292600" y="3606800"/>
            <a:ext cx="2832100" cy="7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7"/>
          <p:cNvSpPr txBox="1"/>
          <p:nvPr/>
        </p:nvSpPr>
        <p:spPr>
          <a:xfrm rot="-240000">
            <a:off x="2372391" y="4894774"/>
            <a:ext cx="8013539" cy="330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68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윤리적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해결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방안을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찾고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해결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방안을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고민하는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과정에서</a:t>
            </a:r>
            <a:r>
              <a:rPr lang="en-US" alt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비판적이고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분석적인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사고력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도덕적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판단력과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상상력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alt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내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진로와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관련하여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도덕적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앎을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행동으로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옮길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수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있는</a:t>
            </a:r>
            <a:r>
              <a:rPr lang="en-US" alt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의지와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역량을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기를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수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있습니다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2E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8"/>
          <p:cNvPicPr preferRelativeResize="0"/>
          <p:nvPr/>
        </p:nvPicPr>
        <p:blipFill rotWithShape="1">
          <a:blip r:embed="rId3">
            <a:alphaModFix amt="65000"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900" y="-76200"/>
            <a:ext cx="18478500" cy="104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8"/>
          <p:cNvPicPr preferRelativeResize="0"/>
          <p:nvPr/>
        </p:nvPicPr>
        <p:blipFill rotWithShape="1">
          <a:blip r:embed="rId5">
            <a:alphaModFix amt="67000"/>
          </a:blip>
          <a:srcRect/>
          <a:stretch/>
        </p:blipFill>
        <p:spPr>
          <a:xfrm>
            <a:off x="444500" y="457200"/>
            <a:ext cx="17373600" cy="93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00000">
            <a:off x="5143500" y="3962400"/>
            <a:ext cx="3289300" cy="5156200"/>
          </a:xfrm>
          <a:prstGeom prst="rect">
            <a:avLst/>
          </a:prstGeom>
          <a:noFill/>
          <a:ln>
            <a:noFill/>
          </a:ln>
          <a:effectLst>
            <a:outerShdw blurRad="67594" dist="126744" dir="5100000">
              <a:srgbClr val="231F20">
                <a:alpha val="29803"/>
              </a:srgbClr>
            </a:outerShdw>
          </a:effectLst>
        </p:spPr>
      </p:pic>
      <p:pic>
        <p:nvPicPr>
          <p:cNvPr id="269" name="Google Shape;269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00000">
            <a:off x="5715000" y="5372100"/>
            <a:ext cx="2146300" cy="22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8"/>
          <p:cNvSpPr txBox="1"/>
          <p:nvPr/>
        </p:nvSpPr>
        <p:spPr>
          <a:xfrm rot="300000">
            <a:off x="5422900" y="7975600"/>
            <a:ext cx="23876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여러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분야에서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진로를</a:t>
            </a:r>
            <a:endParaRPr/>
          </a:p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고민하는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학생</a:t>
            </a:r>
            <a:endParaRPr/>
          </a:p>
        </p:txBody>
      </p:sp>
      <p:pic>
        <p:nvPicPr>
          <p:cNvPr id="271" name="Google Shape;27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00000">
            <a:off x="6680200" y="2171700"/>
            <a:ext cx="1485900" cy="21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300000">
            <a:off x="5905500" y="2146300"/>
            <a:ext cx="1485900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60000">
            <a:off x="939800" y="3441700"/>
            <a:ext cx="3898900" cy="4559300"/>
          </a:xfrm>
          <a:prstGeom prst="rect">
            <a:avLst/>
          </a:prstGeom>
          <a:noFill/>
          <a:ln>
            <a:noFill/>
          </a:ln>
          <a:effectLst>
            <a:outerShdw blurRad="75754" dist="180017" dir="3720000">
              <a:srgbClr val="000000">
                <a:alpha val="20784"/>
              </a:srgbClr>
            </a:outerShdw>
          </a:effectLst>
        </p:spPr>
      </p:pic>
      <p:pic>
        <p:nvPicPr>
          <p:cNvPr id="274" name="Google Shape;27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300000">
            <a:off x="9423400" y="3657600"/>
            <a:ext cx="3289300" cy="5156200"/>
          </a:xfrm>
          <a:prstGeom prst="rect">
            <a:avLst/>
          </a:prstGeom>
          <a:noFill/>
          <a:ln>
            <a:noFill/>
          </a:ln>
          <a:effectLst>
            <a:outerShdw blurRad="67594" dist="126744" dir="5700000">
              <a:srgbClr val="231F20">
                <a:alpha val="29803"/>
              </a:srgbClr>
            </a:outerShdw>
          </a:effectLst>
        </p:spPr>
      </p:pic>
      <p:pic>
        <p:nvPicPr>
          <p:cNvPr id="275" name="Google Shape;27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300000">
            <a:off x="9982200" y="5067300"/>
            <a:ext cx="2146300" cy="22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8"/>
          <p:cNvSpPr txBox="1"/>
          <p:nvPr/>
        </p:nvSpPr>
        <p:spPr>
          <a:xfrm rot="-300000">
            <a:off x="9817100" y="7518400"/>
            <a:ext cx="28194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직업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세계에서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발생하는</a:t>
            </a:r>
            <a:endParaRPr/>
          </a:p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윤리문제를</a:t>
            </a:r>
            <a:endParaRPr/>
          </a:p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탐구하고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싶은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학생</a:t>
            </a:r>
            <a:endParaRPr/>
          </a:p>
        </p:txBody>
      </p:sp>
      <p:pic>
        <p:nvPicPr>
          <p:cNvPr id="277" name="Google Shape;277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300000">
            <a:off x="10414000" y="1803400"/>
            <a:ext cx="1485900" cy="21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300000">
            <a:off x="9652000" y="1917700"/>
            <a:ext cx="1485900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80000">
            <a:off x="13385800" y="3352800"/>
            <a:ext cx="3898900" cy="4559300"/>
          </a:xfrm>
          <a:prstGeom prst="rect">
            <a:avLst/>
          </a:prstGeom>
          <a:noFill/>
          <a:ln>
            <a:noFill/>
          </a:ln>
          <a:effectLst>
            <a:outerShdw blurRad="75574" dist="179803" dir="3180000">
              <a:srgbClr val="000000">
                <a:alpha val="20784"/>
              </a:srgbClr>
            </a:outerShdw>
          </a:effectLst>
        </p:spPr>
      </p:pic>
      <p:pic>
        <p:nvPicPr>
          <p:cNvPr id="280" name="Google Shape;280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120000">
            <a:off x="12623800" y="8343900"/>
            <a:ext cx="3987800" cy="12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8"/>
          <p:cNvSpPr txBox="1"/>
          <p:nvPr/>
        </p:nvSpPr>
        <p:spPr>
          <a:xfrm rot="-120000">
            <a:off x="12598400" y="8534400"/>
            <a:ext cx="38735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미래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사회를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살아갈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학생</a:t>
            </a:r>
            <a:endParaRPr/>
          </a:p>
          <a:p>
            <a:pPr marL="0" marR="0" lvl="0" indent="0" algn="ctr" rtl="0">
              <a:lnSpc>
                <a:spcPct val="114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모두에게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필요한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과목입니다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282" name="Google Shape;282;p8"/>
          <p:cNvSpPr txBox="1"/>
          <p:nvPr/>
        </p:nvSpPr>
        <p:spPr>
          <a:xfrm rot="-360000">
            <a:off x="1104900" y="5245100"/>
            <a:ext cx="3746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메타버스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반려동물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기후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개인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정보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뇌과학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등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다양한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주제를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다루고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있어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인문계‧자연계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구분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없이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진로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설정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시의 윤리문제를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살펴볼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있습니다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/>
          </a:p>
        </p:txBody>
      </p:sp>
      <p:sp>
        <p:nvSpPr>
          <p:cNvPr id="283" name="Google Shape;283;p8"/>
          <p:cNvSpPr txBox="1"/>
          <p:nvPr/>
        </p:nvSpPr>
        <p:spPr>
          <a:xfrm rot="180000">
            <a:off x="13677900" y="5067300"/>
            <a:ext cx="3302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진로를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설정한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뒤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직업인으로서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일을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하며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겪을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있는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윤리문제가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무엇이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있는지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어떻게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대처해야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하는지</a:t>
            </a:r>
            <a:endParaRPr/>
          </a:p>
          <a:p>
            <a:pPr marL="0" marR="0" lvl="0" indent="0" algn="ctr" rtl="0">
              <a:lnSpc>
                <a:spcPct val="1112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탐구할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수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있습니다</a:t>
            </a:r>
            <a:r>
              <a:rPr lang="ko-K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/>
          </a:p>
        </p:txBody>
      </p:sp>
      <p:pic>
        <p:nvPicPr>
          <p:cNvPr id="284" name="Google Shape;284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7500" y="1219200"/>
            <a:ext cx="15125700" cy="2006600"/>
          </a:xfrm>
          <a:prstGeom prst="rect">
            <a:avLst/>
          </a:prstGeom>
          <a:noFill/>
          <a:ln>
            <a:noFill/>
          </a:ln>
          <a:effectLst>
            <a:outerShdw blurRad="34949" dist="123238" dir="3960000">
              <a:srgbClr val="000000">
                <a:alpha val="13725"/>
              </a:srgbClr>
            </a:outerShdw>
          </a:effectLst>
        </p:spPr>
      </p:pic>
      <p:pic>
        <p:nvPicPr>
          <p:cNvPr id="285" name="Google Shape;285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76400" y="1320800"/>
            <a:ext cx="149225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9304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287" name="Google Shape;287;p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56972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288" name="Google Shape;288;p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1200000">
            <a:off x="-2476500" y="5435600"/>
            <a:ext cx="4267200" cy="165100"/>
          </a:xfrm>
          <a:prstGeom prst="rect">
            <a:avLst/>
          </a:prstGeom>
          <a:noFill/>
          <a:ln>
            <a:noFill/>
          </a:ln>
          <a:effectLst>
            <a:outerShdw blurRad="289" dist="90490" dir="3900000">
              <a:srgbClr val="000000">
                <a:alpha val="6666"/>
              </a:srgbClr>
            </a:outerShdw>
          </a:effectLst>
        </p:spPr>
      </p:pic>
      <p:pic>
        <p:nvPicPr>
          <p:cNvPr id="289" name="Google Shape;289;p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-360000">
            <a:off x="1485900" y="4178300"/>
            <a:ext cx="609600" cy="723900"/>
          </a:xfrm>
          <a:prstGeom prst="rect">
            <a:avLst/>
          </a:prstGeom>
          <a:noFill/>
          <a:ln>
            <a:noFill/>
          </a:ln>
          <a:effectLst>
            <a:outerShdw blurRad="4095" dist="65106" dir="3480000">
              <a:srgbClr val="000000">
                <a:alpha val="18823"/>
              </a:srgbClr>
            </a:outerShdw>
          </a:effectLst>
        </p:spPr>
      </p:pic>
      <p:pic>
        <p:nvPicPr>
          <p:cNvPr id="290" name="Google Shape;290;p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1200000">
            <a:off x="15925800" y="4927600"/>
            <a:ext cx="3695700" cy="165100"/>
          </a:xfrm>
          <a:prstGeom prst="rect">
            <a:avLst/>
          </a:prstGeom>
          <a:noFill/>
          <a:ln>
            <a:noFill/>
          </a:ln>
          <a:effectLst>
            <a:outerShdw blurRad="289" dist="90490" dir="1500000">
              <a:srgbClr val="000000">
                <a:alpha val="6666"/>
              </a:srgbClr>
            </a:outerShdw>
          </a:effectLst>
        </p:spPr>
      </p:pic>
      <p:pic>
        <p:nvPicPr>
          <p:cNvPr id="291" name="Google Shape;291;p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 rot="720000">
            <a:off x="15862300" y="3860800"/>
            <a:ext cx="6731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8"/>
          <p:cNvSpPr txBox="1"/>
          <p:nvPr/>
        </p:nvSpPr>
        <p:spPr>
          <a:xfrm>
            <a:off x="3429000" y="1778000"/>
            <a:ext cx="114173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 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과목은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어떤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학생에게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추천하나요</a:t>
            </a:r>
            <a:r>
              <a:rPr lang="ko-KR" sz="4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8900" y="-76200"/>
            <a:ext cx="18478500" cy="104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9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>
            <a:off x="444500" y="457200"/>
            <a:ext cx="17373600" cy="93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4800" y="3517900"/>
            <a:ext cx="15138400" cy="5778500"/>
          </a:xfrm>
          <a:prstGeom prst="rect">
            <a:avLst/>
          </a:prstGeom>
          <a:noFill/>
          <a:ln>
            <a:noFill/>
          </a:ln>
          <a:effectLst>
            <a:outerShdw blurRad="124949" dist="133480" dir="4080000">
              <a:srgbClr val="000000">
                <a:alpha val="14901"/>
              </a:srgbClr>
            </a:outerShdw>
          </a:effectLst>
        </p:spPr>
      </p:pic>
      <p:pic>
        <p:nvPicPr>
          <p:cNvPr id="300" name="Google Shape;300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0000">
            <a:off x="2082800" y="5295900"/>
            <a:ext cx="2768600" cy="2730500"/>
          </a:xfrm>
          <a:prstGeom prst="rect">
            <a:avLst/>
          </a:prstGeom>
          <a:noFill/>
          <a:ln>
            <a:noFill/>
          </a:ln>
          <a:effectLst>
            <a:outerShdw blurRad="64758" dist="167755" dir="20460000">
              <a:srgbClr val="000000">
                <a:alpha val="23921"/>
              </a:srgbClr>
            </a:outerShdw>
          </a:effectLst>
        </p:spPr>
      </p:pic>
      <p:pic>
        <p:nvPicPr>
          <p:cNvPr id="301" name="Google Shape;301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7500" y="1219200"/>
            <a:ext cx="15125700" cy="2006600"/>
          </a:xfrm>
          <a:prstGeom prst="rect">
            <a:avLst/>
          </a:prstGeom>
          <a:noFill/>
          <a:ln>
            <a:noFill/>
          </a:ln>
          <a:effectLst>
            <a:outerShdw blurRad="34949" dist="123238" dir="3960000">
              <a:srgbClr val="000000">
                <a:alpha val="13725"/>
              </a:srgbClr>
            </a:outerShdw>
          </a:effectLst>
        </p:spPr>
      </p:pic>
      <p:pic>
        <p:nvPicPr>
          <p:cNvPr id="302" name="Google Shape;302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6400" y="1320800"/>
            <a:ext cx="149225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304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304" name="Google Shape;304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697200" y="1879600"/>
            <a:ext cx="673100" cy="660400"/>
          </a:xfrm>
          <a:prstGeom prst="rect">
            <a:avLst/>
          </a:prstGeom>
          <a:noFill/>
          <a:ln>
            <a:noFill/>
          </a:ln>
          <a:effectLst>
            <a:outerShdw blurRad="4869" dist="70995" dir="3480000">
              <a:srgbClr val="000000">
                <a:alpha val="18823"/>
              </a:srgbClr>
            </a:outerShdw>
          </a:effectLst>
        </p:spPr>
      </p:pic>
      <p:pic>
        <p:nvPicPr>
          <p:cNvPr id="305" name="Google Shape;305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500000">
            <a:off x="2311400" y="4953000"/>
            <a:ext cx="3898900" cy="165100"/>
          </a:xfrm>
          <a:prstGeom prst="rect">
            <a:avLst/>
          </a:prstGeom>
          <a:noFill/>
          <a:ln>
            <a:noFill/>
          </a:ln>
          <a:effectLst>
            <a:outerShdw blurRad="289" dist="90490" dir="4200000">
              <a:srgbClr val="000000">
                <a:alpha val="6666"/>
              </a:srgbClr>
            </a:outerShdw>
          </a:effectLst>
        </p:spPr>
      </p:pic>
      <p:pic>
        <p:nvPicPr>
          <p:cNvPr id="306" name="Google Shape;306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80000">
            <a:off x="6121400" y="4305300"/>
            <a:ext cx="3695700" cy="165100"/>
          </a:xfrm>
          <a:prstGeom prst="rect">
            <a:avLst/>
          </a:prstGeom>
          <a:noFill/>
          <a:ln>
            <a:noFill/>
          </a:ln>
          <a:effectLst>
            <a:outerShdw blurRad="289" dist="90490" dir="2520000">
              <a:srgbClr val="000000">
                <a:alpha val="6666"/>
              </a:srgbClr>
            </a:outerShdw>
          </a:effectLst>
        </p:spPr>
      </p:pic>
      <p:pic>
        <p:nvPicPr>
          <p:cNvPr id="307" name="Google Shape;307;p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420000">
            <a:off x="-419100" y="5549900"/>
            <a:ext cx="3009900" cy="165100"/>
          </a:xfrm>
          <a:prstGeom prst="rect">
            <a:avLst/>
          </a:prstGeom>
          <a:noFill/>
          <a:ln>
            <a:noFill/>
          </a:ln>
          <a:effectLst>
            <a:outerShdw blurRad="289" dist="90490" dir="2280000">
              <a:srgbClr val="000000">
                <a:alpha val="6666"/>
              </a:srgbClr>
            </a:outerShdw>
          </a:effectLst>
        </p:spPr>
      </p:pic>
      <p:pic>
        <p:nvPicPr>
          <p:cNvPr id="308" name="Google Shape;308;p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715000" y="3759200"/>
            <a:ext cx="609600" cy="723900"/>
          </a:xfrm>
          <a:prstGeom prst="rect">
            <a:avLst/>
          </a:prstGeom>
          <a:noFill/>
          <a:ln>
            <a:noFill/>
          </a:ln>
          <a:effectLst>
            <a:outerShdw blurRad="4095" dist="65106" dir="3480000">
              <a:srgbClr val="000000">
                <a:alpha val="18823"/>
              </a:srgbClr>
            </a:outerShdw>
          </a:effectLst>
        </p:spPr>
      </p:pic>
      <p:pic>
        <p:nvPicPr>
          <p:cNvPr id="309" name="Google Shape;309;p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60600" y="5372100"/>
            <a:ext cx="622300" cy="736600"/>
          </a:xfrm>
          <a:prstGeom prst="rect">
            <a:avLst/>
          </a:prstGeom>
          <a:noFill/>
          <a:ln>
            <a:noFill/>
          </a:ln>
          <a:effectLst>
            <a:outerShdw blurRad="4298" dist="66700" dir="3480000">
              <a:srgbClr val="000000">
                <a:alpha val="18823"/>
              </a:srgbClr>
            </a:outerShdw>
          </a:effectLst>
        </p:spPr>
      </p:pic>
      <p:pic>
        <p:nvPicPr>
          <p:cNvPr id="310" name="Google Shape;310;p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64700" y="4000500"/>
            <a:ext cx="609600" cy="723900"/>
          </a:xfrm>
          <a:prstGeom prst="rect">
            <a:avLst/>
          </a:prstGeom>
          <a:noFill/>
          <a:ln>
            <a:noFill/>
          </a:ln>
          <a:effectLst>
            <a:outerShdw blurRad="4095" dist="65106" dir="3480000">
              <a:srgbClr val="000000">
                <a:alpha val="18823"/>
              </a:srgbClr>
            </a:outerShdw>
          </a:effectLst>
        </p:spPr>
      </p:pic>
      <p:pic>
        <p:nvPicPr>
          <p:cNvPr id="311" name="Google Shape;311;p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360000">
            <a:off x="2362200" y="6515100"/>
            <a:ext cx="2209800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200000">
            <a:off x="15417800" y="4838700"/>
            <a:ext cx="3695700" cy="165100"/>
          </a:xfrm>
          <a:prstGeom prst="rect">
            <a:avLst/>
          </a:prstGeom>
          <a:noFill/>
          <a:ln>
            <a:noFill/>
          </a:ln>
          <a:effectLst>
            <a:outerShdw blurRad="289" dist="90490" dir="1500000">
              <a:srgbClr val="000000">
                <a:alpha val="6666"/>
              </a:srgbClr>
            </a:outerShdw>
          </a:effectLst>
        </p:spPr>
      </p:pic>
      <p:pic>
        <p:nvPicPr>
          <p:cNvPr id="313" name="Google Shape;313;p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720000">
            <a:off x="15354300" y="3416300"/>
            <a:ext cx="67310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140200" y="6045200"/>
            <a:ext cx="368300" cy="3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9"/>
          <p:cNvSpPr txBox="1"/>
          <p:nvPr/>
        </p:nvSpPr>
        <p:spPr>
          <a:xfrm>
            <a:off x="2589643" y="1562100"/>
            <a:ext cx="12993257" cy="1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7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lang="ko-KR" sz="7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7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7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7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', </a:t>
            </a:r>
            <a:r>
              <a:rPr lang="ko-KR" sz="7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꼭</a:t>
            </a:r>
            <a:r>
              <a:rPr lang="ko-KR" sz="7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7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선택하세요</a:t>
            </a:r>
            <a:r>
              <a:rPr lang="ko-KR" sz="7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dirty="0"/>
          </a:p>
        </p:txBody>
      </p:sp>
      <p:sp>
        <p:nvSpPr>
          <p:cNvPr id="316" name="Google Shape;316;p9"/>
          <p:cNvSpPr txBox="1"/>
          <p:nvPr/>
        </p:nvSpPr>
        <p:spPr>
          <a:xfrm>
            <a:off x="5715000" y="4940300"/>
            <a:ext cx="9461500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우리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사회는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매우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빠르게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변화하여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새로운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기술이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탄생하고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endParaRPr/>
          </a:p>
          <a:p>
            <a:pPr marL="0" marR="0" lvl="0" indent="0" algn="l" rtl="0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새로운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문제가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발생합니다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우리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각자가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이에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대응하기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위해서는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0" marR="0" lvl="0" indent="0" algn="l" rtl="0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평소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사고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판단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훈련이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되어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있어야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합니다</a:t>
            </a:r>
            <a:r>
              <a:rPr lang="ko-K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317" name="Google Shape;317;p9"/>
          <p:cNvSpPr txBox="1"/>
          <p:nvPr/>
        </p:nvSpPr>
        <p:spPr>
          <a:xfrm>
            <a:off x="7708900" y="6477000"/>
            <a:ext cx="8458200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우리는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100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세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시대를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살고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있습니다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지금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내가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정한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진로와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직업이</a:t>
            </a:r>
            <a:r>
              <a:rPr lang="en-US" alt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평생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유지되기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어렵습니다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직업은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바뀌고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내가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하는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일은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변화합니다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나의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진로에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대한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고민은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10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대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대에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끝나지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않고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평생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갑니다</a:t>
            </a:r>
            <a:r>
              <a:rPr lang="ko-K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318" name="Google Shape;318;p9"/>
          <p:cNvSpPr txBox="1"/>
          <p:nvPr/>
        </p:nvSpPr>
        <p:spPr>
          <a:xfrm>
            <a:off x="4934078" y="8348873"/>
            <a:ext cx="11233022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윤리문제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탐구</a:t>
            </a:r>
            <a:r>
              <a:rPr lang="ko-KR" sz="2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lang="ko-KR" sz="2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를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통해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배우는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내용과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사고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과정은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내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평생의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삶을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5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돕습니다</a:t>
            </a:r>
            <a:r>
              <a:rPr lang="ko-KR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526</Words>
  <Application>Microsoft Office PowerPoint</Application>
  <PresentationFormat>사용자 지정</PresentationFormat>
  <Paragraphs>81</Paragraphs>
  <Slides>10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박재형</cp:lastModifiedBy>
  <cp:revision>3</cp:revision>
  <dcterms:created xsi:type="dcterms:W3CDTF">2006-08-16T00:00:00Z</dcterms:created>
  <dcterms:modified xsi:type="dcterms:W3CDTF">2025-07-17T06:44:02Z</dcterms:modified>
</cp:coreProperties>
</file>